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1" r:id="rId4"/>
    <p:sldId id="272" r:id="rId5"/>
    <p:sldId id="273" r:id="rId6"/>
    <p:sldId id="259" r:id="rId7"/>
    <p:sldId id="274" r:id="rId8"/>
    <p:sldId id="260" r:id="rId9"/>
    <p:sldId id="275" r:id="rId10"/>
    <p:sldId id="262" r:id="rId11"/>
    <p:sldId id="268" r:id="rId12"/>
    <p:sldId id="270" r:id="rId1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C00"/>
    <a:srgbClr val="94710A"/>
    <a:srgbClr val="E17000"/>
    <a:srgbClr val="876220"/>
    <a:srgbClr val="046F96"/>
    <a:srgbClr val="E70022"/>
    <a:srgbClr val="D50022"/>
    <a:srgbClr val="4714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32787"/>
    <p:restoredTop sz="90929"/>
  </p:normalViewPr>
  <p:slideViewPr>
    <p:cSldViewPr>
      <p:cViewPr varScale="1">
        <p:scale>
          <a:sx n="110" d="100"/>
          <a:sy n="110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31570D-1516-4827-9CBB-294FA804141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170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latin typeface="Verdana" pitchFamily="34" charset="0"/>
              <a:cs typeface="Arial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0" y="0"/>
            <a:ext cx="2873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>
              <a:defRPr/>
            </a:pPr>
            <a:fld id="{4EC2A61E-A280-4F61-9546-C4B9263054F8}" type="datetime4">
              <a:rPr lang="nl-NL" sz="1000">
                <a:latin typeface="Verdana" pitchFamily="34" charset="0"/>
              </a:rPr>
              <a:pPr>
                <a:defRPr/>
              </a:pPr>
              <a:t>14 februari 2011</a:t>
            </a:fld>
            <a:endParaRPr lang="nl-NL" sz="1000">
              <a:latin typeface="Verdana" pitchFamily="34" charset="0"/>
            </a:endParaRP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4922838" y="2474913"/>
            <a:ext cx="3598862" cy="942975"/>
          </a:xfrm>
          <a:solidFill>
            <a:srgbClr val="E17000"/>
          </a:solidFill>
        </p:spPr>
        <p:txBody>
          <a:bodyPr lIns="0" rIns="0"/>
          <a:lstStyle>
            <a:lvl1pPr>
              <a:lnSpc>
                <a:spcPts val="31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908550" y="3511550"/>
            <a:ext cx="3598863" cy="2609850"/>
          </a:xfrm>
          <a:solidFill>
            <a:srgbClr val="E17000"/>
          </a:solidFill>
        </p:spPr>
        <p:txBody>
          <a:bodyPr lIns="0" rIns="0"/>
          <a:lstStyle>
            <a:lvl1pPr>
              <a:lnSpc>
                <a:spcPts val="2200"/>
              </a:lnSpc>
              <a:defRPr/>
            </a:lvl1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05F39-EE27-4432-B702-B01BC44C6088}" type="datetime4">
              <a:rPr lang="nl-NL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66713" y="1798638"/>
            <a:ext cx="4008437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27550" y="1798638"/>
            <a:ext cx="4008438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4306F-6FE3-4624-AE4E-288B50049A09}" type="datetime4">
              <a:rPr lang="nl-NL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AF2F4-D8C9-4CAD-B181-D78C818117BA}" type="datetime4">
              <a:rPr lang="nl-NL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ADEC-7877-42F3-BB14-E9AB143D90ED}" type="datetime4">
              <a:rPr lang="nl-NL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527C8-1F1C-45A2-A21A-382D3331CBEB}" type="datetime4">
              <a:rPr lang="nl-NL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94463" y="1233488"/>
            <a:ext cx="2041525" cy="49212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66713" y="1233488"/>
            <a:ext cx="5975350" cy="49212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CA8F-1D15-4B1B-8CA6-70FCF08EE24C}" type="datetime4">
              <a:rPr lang="nl-NL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170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shpBeeldmerk"/>
          <p:cNvSpPr>
            <a:spLocks noChangeArrowheads="1"/>
          </p:cNvSpPr>
          <p:nvPr/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AF874F8-AF8F-40C1-9F15-870F94168BB0}" type="slidenum">
              <a:rPr lang="nl-NL" sz="1000">
                <a:latin typeface="Verdana" pitchFamily="34" charset="0"/>
                <a:cs typeface="Arial" charset="0"/>
              </a:rPr>
              <a:pPr>
                <a:defRPr/>
              </a:pPr>
              <a:t>‹nr.›</a:t>
            </a:fld>
            <a:endParaRPr lang="nl-NL" sz="1000">
              <a:latin typeface="Verdana" pitchFamily="34" charset="0"/>
              <a:cs typeface="Arial" charset="0"/>
            </a:endParaRP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02150" y="6370638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B261A0BF-0132-44E0-A552-E9CD5F35FFDE}" type="datetime4">
              <a:rPr lang="nl-NL"/>
              <a:pPr>
                <a:defRPr/>
              </a:pPr>
              <a:t>14 februari 2011</a:t>
            </a:fld>
            <a:endParaRPr lang="nl-NL"/>
          </a:p>
        </p:txBody>
      </p:sp>
      <p:sp>
        <p:nvSpPr>
          <p:cNvPr id="9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170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30" name="shpDatum" descr="RO__vervolgpagina~LPPT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32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3"/>
            <a:endParaRPr lang="nl-NL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94710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94710A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94710A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94710A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94710A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87622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87622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87622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87622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69913" indent="-2841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•"/>
        <a:defRPr>
          <a:solidFill>
            <a:schemeClr val="tx1"/>
          </a:solidFill>
          <a:latin typeface="+mn-lt"/>
        </a:defRPr>
      </a:lvl2pPr>
      <a:lvl3pPr marL="1046163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</a:defRPr>
      </a:lvl3pPr>
      <a:lvl4pPr marL="1522413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defRPr>
          <a:solidFill>
            <a:schemeClr val="tx1"/>
          </a:solidFill>
          <a:latin typeface="+mn-lt"/>
        </a:defRPr>
      </a:lvl4pPr>
      <a:lvl5pPr marL="1712913" indent="115888" algn="l" rtl="0" eaLnBrk="1" fontAlgn="base" hangingPunct="1">
        <a:lnSpc>
          <a:spcPts val="2200"/>
        </a:lnSpc>
        <a:spcBef>
          <a:spcPct val="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Arial" charset="0"/>
        </a:defRPr>
      </a:lvl5pPr>
      <a:lvl6pPr marL="2170113" algn="l" rtl="0" eaLnBrk="1" fontAlgn="base" hangingPunct="1">
        <a:lnSpc>
          <a:spcPts val="2200"/>
        </a:lnSpc>
        <a:spcBef>
          <a:spcPct val="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Arial" charset="0"/>
        </a:defRPr>
      </a:lvl6pPr>
      <a:lvl7pPr marL="2627313" algn="l" rtl="0" eaLnBrk="1" fontAlgn="base" hangingPunct="1">
        <a:lnSpc>
          <a:spcPts val="2200"/>
        </a:lnSpc>
        <a:spcBef>
          <a:spcPct val="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Arial" charset="0"/>
        </a:defRPr>
      </a:lvl7pPr>
      <a:lvl8pPr marL="3084513" algn="l" rtl="0" eaLnBrk="1" fontAlgn="base" hangingPunct="1">
        <a:lnSpc>
          <a:spcPts val="2200"/>
        </a:lnSpc>
        <a:spcBef>
          <a:spcPct val="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Arial" charset="0"/>
        </a:defRPr>
      </a:lvl8pPr>
      <a:lvl9pPr marL="3541713" algn="l" rtl="0" eaLnBrk="1" fontAlgn="base" hangingPunct="1">
        <a:lnSpc>
          <a:spcPts val="2200"/>
        </a:lnSpc>
        <a:spcBef>
          <a:spcPct val="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Arial" charset="0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jksoverheid.nl/documenten-en-publicaties/brochures/2010/12/08/mindmap-en-werkwijzer-voor-gemeenten-over-huisvesting-inburgering-en-rechtspositie-van-arbeidsmigranten.html" TargetMode="External"/><Relationship Id="rId2" Type="http://schemas.openxmlformats.org/officeDocument/2006/relationships/hyperlink" Target="http://www.rijksoverheid.nl/documenten-en-publicaties/brochures/2010/06/14/factsheet-arbeidsmigrante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rominspectie.nl/Images/0179a%20Handreiking+bijlage%20_tcm293-281359.pdf" TargetMode="External"/><Relationship Id="rId5" Type="http://schemas.openxmlformats.org/officeDocument/2006/relationships/hyperlink" Target="http://www.vrominspectie.nl/Images/VI-2010-34%20Ruimte%20voor%20arbeidsmigranten_tcm293-290960.pdf" TargetMode="External"/><Relationship Id="rId4" Type="http://schemas.openxmlformats.org/officeDocument/2006/relationships/hyperlink" Target="http://www.vrominspectie.nl/Images/6425%20Huisvesting,%20een%20zorg%20voor%20werkgevers_tcm293-264054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MOE- </a:t>
            </a:r>
            <a:r>
              <a:rPr lang="nl-NL" dirty="0" err="1" smtClean="0"/>
              <a:t>landers</a:t>
            </a:r>
            <a:r>
              <a:rPr lang="nl-NL" dirty="0" smtClean="0"/>
              <a:t>: Haaglanden aan zet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0" indent="0"/>
            <a:endParaRPr lang="nl-NL" dirty="0" smtClean="0"/>
          </a:p>
          <a:p>
            <a:r>
              <a:rPr lang="nl-NL" dirty="0" smtClean="0"/>
              <a:t>Leendert Koning, </a:t>
            </a:r>
          </a:p>
          <a:p>
            <a:endParaRPr lang="nl-NL" dirty="0" smtClean="0"/>
          </a:p>
          <a:p>
            <a:r>
              <a:rPr lang="nl-NL" dirty="0" smtClean="0"/>
              <a:t>projectleider </a:t>
            </a:r>
            <a:r>
              <a:rPr lang="nl-NL" dirty="0" err="1" smtClean="0"/>
              <a:t>MOE-landers</a:t>
            </a:r>
            <a:r>
              <a:rPr lang="nl-NL" dirty="0" smtClean="0"/>
              <a:t>,</a:t>
            </a:r>
          </a:p>
          <a:p>
            <a:r>
              <a:rPr lang="nl-NL" dirty="0" smtClean="0"/>
              <a:t>ministerie van BZK</a:t>
            </a:r>
            <a:endParaRPr lang="nl-NL" dirty="0"/>
          </a:p>
        </p:txBody>
      </p:sp>
      <p:pic>
        <p:nvPicPr>
          <p:cNvPr id="3076" name="Afbeelding 4" descr="RO_BZK_Logo_Powerpoint_pos_nl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C8BB-D89F-4D16-BE6C-389EF03D57B7}" type="datetime4">
              <a:rPr lang="nl-NL"/>
              <a:pPr/>
              <a:t>14 februari 2011</a:t>
            </a:fld>
            <a:endParaRPr lang="nl-NL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Alternatieve woonruimte bieden</a:t>
            </a:r>
            <a:endParaRPr lang="nl-NL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U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Met </a:t>
            </a:r>
            <a:r>
              <a:rPr lang="en-US" dirty="0"/>
              <a:t>‘</a:t>
            </a:r>
            <a:r>
              <a:rPr lang="en-US" dirty="0" err="1"/>
              <a:t>werkgemeenten</a:t>
            </a:r>
            <a:r>
              <a:rPr lang="en-US" dirty="0"/>
              <a:t>’ en </a:t>
            </a:r>
            <a:r>
              <a:rPr lang="en-US" dirty="0" err="1"/>
              <a:t>provincies</a:t>
            </a:r>
            <a:r>
              <a:rPr lang="en-US" dirty="0"/>
              <a:t> </a:t>
            </a:r>
            <a:r>
              <a:rPr lang="en-US" dirty="0" err="1"/>
              <a:t>afspraken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over </a:t>
            </a:r>
            <a:r>
              <a:rPr lang="en-US" dirty="0" err="1"/>
              <a:t>bieden</a:t>
            </a:r>
            <a:r>
              <a:rPr lang="en-US" dirty="0"/>
              <a:t> </a:t>
            </a:r>
            <a:r>
              <a:rPr lang="en-US" dirty="0" err="1"/>
              <a:t>woonruimte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werk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met </a:t>
            </a:r>
            <a:r>
              <a:rPr lang="en-US" dirty="0" err="1"/>
              <a:t>gebouwenbeheerders</a:t>
            </a:r>
            <a:r>
              <a:rPr lang="en-US" dirty="0"/>
              <a:t> (</a:t>
            </a:r>
            <a:r>
              <a:rPr lang="en-US" dirty="0" err="1"/>
              <a:t>oa</a:t>
            </a:r>
            <a:r>
              <a:rPr lang="en-US" dirty="0"/>
              <a:t> RGD) </a:t>
            </a:r>
            <a:r>
              <a:rPr lang="en-US" dirty="0" err="1"/>
              <a:t>afspraken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over </a:t>
            </a:r>
            <a:r>
              <a:rPr lang="en-US" dirty="0" err="1"/>
              <a:t>tijdelijke</a:t>
            </a:r>
            <a:r>
              <a:rPr lang="en-US" dirty="0"/>
              <a:t> </a:t>
            </a:r>
            <a:r>
              <a:rPr lang="en-US" dirty="0" err="1"/>
              <a:t>bewoning</a:t>
            </a:r>
            <a:r>
              <a:rPr lang="en-US" dirty="0"/>
              <a:t> van </a:t>
            </a:r>
            <a:r>
              <a:rPr lang="en-US" dirty="0" err="1"/>
              <a:t>leegstaande</a:t>
            </a:r>
            <a:r>
              <a:rPr lang="en-US" dirty="0"/>
              <a:t> </a:t>
            </a:r>
            <a:r>
              <a:rPr lang="en-US" dirty="0" err="1"/>
              <a:t>kantoorpanden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met </a:t>
            </a:r>
            <a:r>
              <a:rPr lang="en-US" dirty="0" err="1"/>
              <a:t>gemeenten</a:t>
            </a:r>
            <a:r>
              <a:rPr lang="en-US" dirty="0"/>
              <a:t> </a:t>
            </a:r>
            <a:r>
              <a:rPr lang="en-US" dirty="0" err="1"/>
              <a:t>afspraken</a:t>
            </a:r>
            <a:r>
              <a:rPr lang="en-US" dirty="0"/>
              <a:t> over </a:t>
            </a:r>
            <a:r>
              <a:rPr lang="en-US" dirty="0" err="1"/>
              <a:t>huisvesting</a:t>
            </a:r>
            <a:r>
              <a:rPr lang="en-US" dirty="0"/>
              <a:t> op het </a:t>
            </a:r>
            <a:r>
              <a:rPr lang="en-US" dirty="0" err="1"/>
              <a:t>erf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met </a:t>
            </a:r>
            <a:r>
              <a:rPr lang="en-US" dirty="0" err="1"/>
              <a:t>corporaties</a:t>
            </a:r>
            <a:r>
              <a:rPr lang="en-US" dirty="0"/>
              <a:t> </a:t>
            </a:r>
            <a:r>
              <a:rPr lang="en-US" dirty="0" err="1"/>
              <a:t>afspraken</a:t>
            </a:r>
            <a:r>
              <a:rPr lang="en-US" dirty="0"/>
              <a:t> over (</a:t>
            </a:r>
            <a:r>
              <a:rPr lang="en-US" dirty="0" err="1"/>
              <a:t>tijdelijke</a:t>
            </a:r>
            <a:r>
              <a:rPr lang="en-US" dirty="0"/>
              <a:t>) </a:t>
            </a:r>
            <a:r>
              <a:rPr lang="en-US" dirty="0" err="1"/>
              <a:t>huisvesting</a:t>
            </a:r>
            <a:r>
              <a:rPr lang="en-US" dirty="0"/>
              <a:t> en over </a:t>
            </a:r>
            <a:r>
              <a:rPr lang="en-US" dirty="0" err="1"/>
              <a:t>beheer</a:t>
            </a:r>
            <a:r>
              <a:rPr lang="en-US" dirty="0"/>
              <a:t> (</a:t>
            </a:r>
            <a:r>
              <a:rPr lang="en-US" dirty="0" err="1"/>
              <a:t>sociaal</a:t>
            </a:r>
            <a:r>
              <a:rPr lang="en-US" dirty="0"/>
              <a:t> en </a:t>
            </a:r>
            <a:r>
              <a:rPr lang="en-US" dirty="0" err="1"/>
              <a:t>fysiek</a:t>
            </a:r>
            <a:r>
              <a:rPr lang="en-US" dirty="0"/>
              <a:t>) van </a:t>
            </a:r>
            <a:r>
              <a:rPr lang="en-US" dirty="0" err="1"/>
              <a:t>panden</a:t>
            </a:r>
            <a:r>
              <a:rPr lang="en-US" dirty="0"/>
              <a:t> van </a:t>
            </a:r>
            <a:r>
              <a:rPr lang="en-US" dirty="0" err="1"/>
              <a:t>particulier</a:t>
            </a:r>
            <a:r>
              <a:rPr lang="en-US" dirty="0"/>
              <a:t> </a:t>
            </a:r>
            <a:r>
              <a:rPr lang="en-US" dirty="0" err="1"/>
              <a:t>verhuurders</a:t>
            </a:r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Instrumentarium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6713" y="1798638"/>
            <a:ext cx="8777287" cy="4356100"/>
          </a:xfrm>
        </p:spPr>
        <p:txBody>
          <a:bodyPr/>
          <a:lstStyle/>
          <a:p>
            <a:r>
              <a:rPr lang="nl-NL" i="1" dirty="0" smtClean="0"/>
              <a:t>Voorkomen (beheersen) of faciliteren (stimuleren)</a:t>
            </a:r>
          </a:p>
          <a:p>
            <a:r>
              <a:rPr lang="nl-NL" i="1" dirty="0" smtClean="0"/>
              <a:t>Wonen of logies? (relevant om beleid te effectueren)</a:t>
            </a:r>
          </a:p>
          <a:p>
            <a:r>
              <a:rPr lang="nl-NL" i="1" dirty="0" smtClean="0"/>
              <a:t>Onderscheid naar buitengebied en bebouwde kom</a:t>
            </a:r>
          </a:p>
          <a:p>
            <a:r>
              <a:rPr lang="nl-NL" i="1" dirty="0" smtClean="0"/>
              <a:t>Tijdelijke of structurele voorziening?</a:t>
            </a:r>
            <a:endParaRPr lang="nl-NL" dirty="0" smtClean="0"/>
          </a:p>
          <a:p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Bestemmingsplan</a:t>
            </a:r>
            <a:endParaRPr lang="nl-NL" sz="1600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Bouwkundige regelgeving (Bouwbesluit, gebruiksbesluit)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Brandveiligheidsregels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Huisvestingswet (Kamerverhuur, splitsen of onttrekken van woonruimte)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Leefbaarheid in buurten/wijken (APV, openbare orde)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Huurprijzen wet woonruimte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Crisis- en herstelwet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Milieuwetgeving</a:t>
            </a:r>
          </a:p>
          <a:p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BF081C-564B-4B1D-9499-C09AB46818EE}" type="datetime4">
              <a:rPr lang="nl-NL" smtClean="0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Informatie-materiaal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1472" y="1798638"/>
            <a:ext cx="7964516" cy="4356100"/>
          </a:xfrm>
        </p:spPr>
        <p:txBody>
          <a:bodyPr/>
          <a:lstStyle/>
          <a:p>
            <a:r>
              <a:rPr lang="nl-NL" dirty="0" err="1" smtClean="0"/>
              <a:t>Info-blad</a:t>
            </a:r>
            <a:r>
              <a:rPr lang="nl-NL" dirty="0" smtClean="0"/>
              <a:t> Arbeidsmigranten uit Midden- en </a:t>
            </a:r>
            <a:r>
              <a:rPr lang="nl-NL" dirty="0" err="1" smtClean="0"/>
              <a:t>Oost-Europa</a:t>
            </a:r>
            <a:endParaRPr lang="nl-NL" dirty="0" smtClean="0"/>
          </a:p>
          <a:p>
            <a:r>
              <a:rPr lang="nl-NL" sz="1000" dirty="0" smtClean="0">
                <a:hlinkClick r:id="rId2"/>
              </a:rPr>
              <a:t>http://www.rijksoverheid.nl/documenten-en-publicaties/brochures/2010/06/14/factsheet-arbeidsmigranten.html</a:t>
            </a:r>
            <a:endParaRPr lang="nl-NL" sz="1000" dirty="0" smtClean="0"/>
          </a:p>
          <a:p>
            <a:endParaRPr lang="nl-NL" dirty="0" smtClean="0"/>
          </a:p>
          <a:p>
            <a:r>
              <a:rPr lang="nl-NL" dirty="0" err="1" smtClean="0"/>
              <a:t>Mindmap</a:t>
            </a:r>
            <a:r>
              <a:rPr lang="nl-NL" dirty="0" smtClean="0"/>
              <a:t> en werkwijzer voor gemeenten over huisvesting, inburgering en rechtspositie van arbeidsmigranten</a:t>
            </a:r>
          </a:p>
          <a:p>
            <a:r>
              <a:rPr lang="nl-NL" sz="1000" dirty="0" smtClean="0">
                <a:hlinkClick r:id="rId3"/>
              </a:rPr>
              <a:t>http://www.rijksoverheid.nl/documenten-en-publicaties/brochures/2010/12/08/mindmap-en-werkwijzer-voor-gemeenten-over-huisvesting-inburgering-en-rechtspositie-van-arbeidsmigranten.html</a:t>
            </a:r>
            <a:endParaRPr lang="nl-NL" sz="1000" dirty="0" smtClean="0"/>
          </a:p>
          <a:p>
            <a:endParaRPr lang="nl-NL" dirty="0" smtClean="0"/>
          </a:p>
          <a:p>
            <a:r>
              <a:rPr lang="nl-NL" dirty="0" smtClean="0"/>
              <a:t>Huisvesting, een zorg voor werkgevers  (2006)</a:t>
            </a:r>
          </a:p>
          <a:p>
            <a:r>
              <a:rPr lang="nl-NL" sz="1000" dirty="0" smtClean="0">
                <a:hlinkClick r:id="rId4"/>
              </a:rPr>
              <a:t>http://www.vrominspectie.nl/Images/6425%20Huisvesting%2C%20een%20zorg%20voor%20werkgevers_tcm293-264054.pdf</a:t>
            </a:r>
            <a:endParaRPr lang="nl-NL" sz="1000" dirty="0" smtClean="0"/>
          </a:p>
          <a:p>
            <a:endParaRPr lang="nl-NL" dirty="0" smtClean="0"/>
          </a:p>
          <a:p>
            <a:r>
              <a:rPr lang="nl-NL" dirty="0" smtClean="0"/>
              <a:t>Ruimte voor arbeidsmigranten (2008, geactualiseerd 2010)</a:t>
            </a:r>
          </a:p>
          <a:p>
            <a:r>
              <a:rPr lang="nl-NL" sz="1000" dirty="0" smtClean="0">
                <a:hlinkClick r:id="rId5"/>
              </a:rPr>
              <a:t>Http://www.vrominspectie.nl/Images/VI-2010-34%20Ruimte%20voor%20arbeidsmigranten_tcm293-290960.pdf</a:t>
            </a:r>
            <a:endParaRPr lang="nl-NL" sz="1000" dirty="0" smtClean="0"/>
          </a:p>
          <a:p>
            <a:endParaRPr lang="nl-NL" dirty="0" smtClean="0"/>
          </a:p>
          <a:p>
            <a:r>
              <a:rPr lang="nl-NL" dirty="0" smtClean="0"/>
              <a:t>Handreiking aanpak overlast en verloedering (2010)</a:t>
            </a:r>
          </a:p>
          <a:p>
            <a:r>
              <a:rPr lang="nl-NL" sz="1000" dirty="0" smtClean="0">
                <a:hlinkClick r:id="rId6"/>
              </a:rPr>
              <a:t>http://www.vrominspectie.nl/Images/0179a%20Handreiking%2Bbijlage%20_tcm293-281359.pdf</a:t>
            </a:r>
            <a:endParaRPr lang="nl-NL" sz="10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BF081C-564B-4B1D-9499-C09AB46818EE}" type="datetime4">
              <a:rPr lang="nl-NL" smtClean="0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 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 </a:t>
            </a:r>
            <a:r>
              <a:rPr lang="nl-NL" dirty="0" smtClean="0"/>
              <a:t>achtergrond </a:t>
            </a:r>
            <a:r>
              <a:rPr lang="nl-NL" dirty="0" smtClean="0"/>
              <a:t>en </a:t>
            </a:r>
            <a:r>
              <a:rPr lang="nl-NL" dirty="0" smtClean="0"/>
              <a:t>context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 </a:t>
            </a:r>
            <a:r>
              <a:rPr lang="nl-NL" dirty="0" smtClean="0"/>
              <a:t>Verantwoordelijkheden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 Huisvesting en woonoverlast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605F39-EE27-4432-B702-B01BC44C6088}" type="datetime4">
              <a:rPr lang="nl-NL" smtClean="0"/>
              <a:pPr>
                <a:defRPr/>
              </a:pPr>
              <a:t>14 februari 2011</a:t>
            </a:fld>
            <a:endParaRPr lang="nl-N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Inhoud van de presentatie</a:t>
            </a:r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Korte schets van de context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2009: ca 165.000 </a:t>
            </a:r>
            <a:r>
              <a:rPr lang="nl-NL" dirty="0" err="1" smtClean="0"/>
              <a:t>MOE-landers</a:t>
            </a:r>
            <a:r>
              <a:rPr lang="nl-NL" dirty="0" smtClean="0"/>
              <a:t> (geregistreerd en niet-geregistreerd)</a:t>
            </a:r>
          </a:p>
          <a:p>
            <a:pPr>
              <a:buFontTx/>
              <a:buChar char="-"/>
            </a:pPr>
            <a:r>
              <a:rPr lang="nl-NL" dirty="0" smtClean="0"/>
              <a:t>Permanente tijdelijkheid</a:t>
            </a:r>
          </a:p>
          <a:p>
            <a:pPr>
              <a:buFontTx/>
              <a:buChar char="-"/>
            </a:pPr>
            <a:r>
              <a:rPr lang="nl-NL" dirty="0" smtClean="0"/>
              <a:t>Nederlandse woningvoorraad niet op tijdelijke huisvesting berekend</a:t>
            </a:r>
          </a:p>
          <a:p>
            <a:pPr>
              <a:buFontTx/>
              <a:buChar char="-"/>
            </a:pPr>
            <a:r>
              <a:rPr lang="nl-NL" dirty="0" smtClean="0"/>
              <a:t>Onbalans werken &lt;&gt; wonen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605F39-EE27-4432-B702-B01BC44C6088}" type="datetime4">
              <a:rPr lang="nl-NL" smtClean="0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2010: stijgende prioriteit Tweede Kamer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Januari 2010: Algemeen Overleg met Tweede Kamer</a:t>
            </a:r>
          </a:p>
          <a:p>
            <a:r>
              <a:rPr lang="nl-NL" dirty="0" smtClean="0"/>
              <a:t>			Aankondiging actieplan arbeidsmigranten</a:t>
            </a:r>
          </a:p>
          <a:p>
            <a:endParaRPr lang="nl-NL" dirty="0" smtClean="0"/>
          </a:p>
          <a:p>
            <a:r>
              <a:rPr lang="nl-NL" dirty="0" smtClean="0"/>
              <a:t>25 juni 2010:   Actieplan verzonden naar Tweede Kamer</a:t>
            </a:r>
          </a:p>
          <a:p>
            <a:r>
              <a:rPr lang="nl-NL" dirty="0" smtClean="0"/>
              <a:t>			(gemeentenetwerk, praktijkteam, handreikingen)</a:t>
            </a:r>
          </a:p>
          <a:p>
            <a:endParaRPr lang="nl-NL" dirty="0" smtClean="0"/>
          </a:p>
          <a:p>
            <a:r>
              <a:rPr lang="nl-NL" dirty="0" smtClean="0"/>
              <a:t>9 sept. 2010: Algemeen Overleg met TK </a:t>
            </a:r>
          </a:p>
          <a:p>
            <a:endParaRPr lang="nl-NL" dirty="0" smtClean="0"/>
          </a:p>
          <a:p>
            <a:r>
              <a:rPr lang="nl-NL" dirty="0" smtClean="0"/>
              <a:t>30 nov. 2010: Bestuurlijk Overleg met gemeenten</a:t>
            </a:r>
          </a:p>
          <a:p>
            <a:endParaRPr lang="nl-NL" dirty="0" smtClean="0"/>
          </a:p>
          <a:p>
            <a:r>
              <a:rPr lang="nl-NL" dirty="0" smtClean="0"/>
              <a:t>9 dec. 2010: Praktijkcongres BZK over structurele oplossingen voor tijdelijke werknemers 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BF081C-564B-4B1D-9499-C09AB46818EE}" type="datetime4">
              <a:rPr lang="nl-NL" smtClean="0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Bestuurlijk Overleg 30-11-2010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Rijk: Ministers Kamp SZW, Donner BZK, </a:t>
            </a:r>
            <a:r>
              <a:rPr lang="nl-NL" dirty="0" err="1" smtClean="0"/>
              <a:t>Leers</a:t>
            </a:r>
            <a:r>
              <a:rPr lang="nl-NL" dirty="0" smtClean="0"/>
              <a:t> I&amp;A</a:t>
            </a:r>
          </a:p>
          <a:p>
            <a:r>
              <a:rPr lang="nl-NL" dirty="0" smtClean="0"/>
              <a:t>Gemeenten: </a:t>
            </a:r>
            <a:r>
              <a:rPr lang="nl-NL" dirty="0" smtClean="0"/>
              <a:t>Den </a:t>
            </a:r>
            <a:r>
              <a:rPr lang="nl-NL" dirty="0" smtClean="0"/>
              <a:t>Haag, </a:t>
            </a:r>
            <a:r>
              <a:rPr lang="nl-NL" dirty="0" err="1" smtClean="0"/>
              <a:t>Westland</a:t>
            </a:r>
            <a:r>
              <a:rPr lang="nl-NL" dirty="0" smtClean="0"/>
              <a:t>, </a:t>
            </a:r>
            <a:r>
              <a:rPr lang="nl-NL" dirty="0" smtClean="0"/>
              <a:t>Amsterdam, Rotterdam</a:t>
            </a:r>
            <a:r>
              <a:rPr lang="nl-NL" dirty="0" smtClean="0"/>
              <a:t>, Utrecht</a:t>
            </a:r>
            <a:r>
              <a:rPr lang="nl-NL" dirty="0" smtClean="0"/>
              <a:t>, Eindhoven, </a:t>
            </a:r>
            <a:r>
              <a:rPr lang="nl-NL" dirty="0" err="1" smtClean="0"/>
              <a:t>Medemblik</a:t>
            </a:r>
            <a:r>
              <a:rPr lang="nl-NL" dirty="0" smtClean="0"/>
              <a:t>, VNG (</a:t>
            </a:r>
            <a:r>
              <a:rPr lang="nl-NL" dirty="0" err="1" smtClean="0"/>
              <a:t>Katwijk</a:t>
            </a:r>
            <a:r>
              <a:rPr lang="nl-NL" dirty="0" smtClean="0"/>
              <a:t>)</a:t>
            </a:r>
          </a:p>
          <a:p>
            <a:endParaRPr lang="nl-NL" b="1" dirty="0" smtClean="0"/>
          </a:p>
          <a:p>
            <a:r>
              <a:rPr lang="nl-NL" dirty="0" smtClean="0"/>
              <a:t>Vier werkgroepen</a:t>
            </a:r>
          </a:p>
          <a:p>
            <a:pPr lvl="0">
              <a:buFont typeface="+mj-lt"/>
              <a:buAutoNum type="arabicPeriod"/>
            </a:pPr>
            <a:r>
              <a:rPr lang="nl-NL" dirty="0" smtClean="0"/>
              <a:t>Koppeling werk en wonen</a:t>
            </a:r>
          </a:p>
          <a:p>
            <a:pPr lvl="0">
              <a:buFont typeface="+mj-lt"/>
              <a:buAutoNum type="arabicPeriod"/>
            </a:pPr>
            <a:r>
              <a:rPr lang="nl-NL" dirty="0" smtClean="0"/>
              <a:t>Terugkeer herkomstland</a:t>
            </a:r>
          </a:p>
          <a:p>
            <a:pPr lvl="0">
              <a:buFont typeface="+mj-lt"/>
              <a:buAutoNum type="arabicPeriod"/>
            </a:pPr>
            <a:r>
              <a:rPr lang="nl-NL" dirty="0" smtClean="0"/>
              <a:t>Inburgering en onderwijs</a:t>
            </a:r>
          </a:p>
          <a:p>
            <a:pPr lvl="0">
              <a:buFont typeface="+mj-lt"/>
              <a:buAutoNum type="arabicPeriod"/>
            </a:pPr>
            <a:r>
              <a:rPr lang="nl-NL" dirty="0" smtClean="0"/>
              <a:t>Huisvesting en handhaving</a:t>
            </a:r>
          </a:p>
          <a:p>
            <a:endParaRPr lang="nl-NL" dirty="0" smtClean="0"/>
          </a:p>
          <a:p>
            <a:r>
              <a:rPr lang="nl-NL" dirty="0" smtClean="0"/>
              <a:t>Vervolg overleg op 24 maart 2011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BF081C-564B-4B1D-9499-C09AB46818EE}" type="datetime4">
              <a:rPr lang="nl-NL" smtClean="0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5A9E-BB00-4665-ABFC-AFFB73FB2BAA}" type="datetime4">
              <a:rPr lang="nl-NL"/>
              <a:pPr/>
              <a:t>14 februari 2011</a:t>
            </a:fld>
            <a:endParaRPr lang="nl-NL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Verantwoordelijkheden</a:t>
            </a:r>
            <a:endParaRPr lang="nl-NL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 aanwezigheid van grote groepen </a:t>
            </a:r>
            <a:r>
              <a:rPr lang="nl-NL" dirty="0" err="1" smtClean="0"/>
              <a:t>MOE-landers</a:t>
            </a:r>
            <a:r>
              <a:rPr lang="nl-NL" dirty="0" smtClean="0"/>
              <a:t> heeft ontegenzeggelijk ook maatschappelijke gevolgen. Het Rijk is alert op deze gevolgen: we mogen als samenleving niet de fouten uit het verleden herhalen. </a:t>
            </a:r>
          </a:p>
          <a:p>
            <a:endParaRPr lang="nl-NL" dirty="0" smtClean="0"/>
          </a:p>
          <a:p>
            <a:r>
              <a:rPr lang="nl-NL" dirty="0" smtClean="0"/>
              <a:t>Binnen gedecentraliseerde eenheidsstaat zijn (samenwerkende) gemeenten verantwoordelijke voor regie op voorzieningen voor huisvesting en bevorderen van integratie.</a:t>
            </a:r>
          </a:p>
          <a:p>
            <a:endParaRPr lang="nl-NL" dirty="0"/>
          </a:p>
          <a:p>
            <a:r>
              <a:rPr lang="nl-NL" dirty="0" smtClean="0"/>
              <a:t>Rijk laat (samenwerkende) gemeenten niet aan hun lot over:</a:t>
            </a:r>
          </a:p>
          <a:p>
            <a:pPr>
              <a:buFontTx/>
              <a:buChar char="-"/>
            </a:pPr>
            <a:r>
              <a:rPr lang="nl-NL" dirty="0" smtClean="0"/>
              <a:t>Kennisdeling en –ontwikkeling</a:t>
            </a:r>
          </a:p>
          <a:p>
            <a:pPr>
              <a:buFontTx/>
              <a:buChar char="-"/>
            </a:pPr>
            <a:r>
              <a:rPr lang="nl-NL" dirty="0"/>
              <a:t> </a:t>
            </a:r>
            <a:r>
              <a:rPr lang="nl-NL" dirty="0" smtClean="0"/>
              <a:t>Ander partners (werkgevers, corporaties, ‘werk’-gemeenten en provincies) aanspreken op hun inzet</a:t>
            </a:r>
          </a:p>
          <a:p>
            <a:pPr>
              <a:buFontTx/>
              <a:buChar char="-"/>
            </a:pPr>
            <a:r>
              <a:rPr lang="nl-NL" dirty="0"/>
              <a:t> </a:t>
            </a:r>
            <a:r>
              <a:rPr lang="nl-NL" dirty="0" smtClean="0"/>
              <a:t>bevorderen zelfredzaamheid </a:t>
            </a:r>
            <a:r>
              <a:rPr lang="nl-NL" dirty="0" err="1" smtClean="0"/>
              <a:t>MOE-landers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Partijen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6713" y="1798638"/>
            <a:ext cx="8777287" cy="4356100"/>
          </a:xfrm>
        </p:spPr>
        <p:txBody>
          <a:bodyPr/>
          <a:lstStyle/>
          <a:p>
            <a:r>
              <a:rPr lang="nl-NL" b="1" dirty="0" smtClean="0"/>
              <a:t>Provincie/Plusregio </a:t>
            </a:r>
            <a:r>
              <a:rPr lang="nl-NL" dirty="0" smtClean="0"/>
              <a:t>(bovenlokaal beleid, RO, economie?)</a:t>
            </a:r>
          </a:p>
          <a:p>
            <a:endParaRPr lang="nl-NL" dirty="0" smtClean="0"/>
          </a:p>
          <a:p>
            <a:r>
              <a:rPr lang="nl-NL" b="1" dirty="0" smtClean="0"/>
              <a:t>Gemeente </a:t>
            </a:r>
            <a:r>
              <a:rPr lang="nl-NL" dirty="0" smtClean="0"/>
              <a:t> (handhaven, beleid maken en faciliteren, actieve regierol</a:t>
            </a:r>
            <a:endParaRPr lang="nl-NL" sz="1200" dirty="0" smtClean="0"/>
          </a:p>
          <a:p>
            <a:endParaRPr lang="nl-NL" dirty="0" smtClean="0"/>
          </a:p>
          <a:p>
            <a:r>
              <a:rPr lang="nl-NL" b="1" dirty="0" smtClean="0"/>
              <a:t>Werkgevers</a:t>
            </a:r>
            <a:r>
              <a:rPr lang="nl-NL" dirty="0" smtClean="0"/>
              <a:t> (Voldoende huisvesting, info aan gemeente, vergunningen</a:t>
            </a:r>
          </a:p>
          <a:p>
            <a:endParaRPr lang="nl-NL" b="1" dirty="0" smtClean="0"/>
          </a:p>
          <a:p>
            <a:r>
              <a:rPr lang="nl-NL" b="1" dirty="0" smtClean="0"/>
              <a:t>Huisvesters (</a:t>
            </a:r>
            <a:r>
              <a:rPr lang="nl-NL" b="1" dirty="0" err="1" smtClean="0"/>
              <a:t>corpo’s</a:t>
            </a:r>
            <a:r>
              <a:rPr lang="nl-NL" b="1" dirty="0" smtClean="0"/>
              <a:t>,bedrijven, huisjesmelkers)</a:t>
            </a:r>
            <a:r>
              <a:rPr lang="nl-NL" dirty="0" smtClean="0"/>
              <a:t> (Wonen/Logies; leveren, beheren)</a:t>
            </a:r>
          </a:p>
          <a:p>
            <a:endParaRPr lang="nl-NL" dirty="0" smtClean="0"/>
          </a:p>
          <a:p>
            <a:r>
              <a:rPr lang="nl-NL" b="1" dirty="0" smtClean="0"/>
              <a:t>SNCU Arbeidsinspectie, Belastingdienst, CWI/UWV etc.</a:t>
            </a:r>
          </a:p>
          <a:p>
            <a:r>
              <a:rPr lang="nl-NL" dirty="0" smtClean="0"/>
              <a:t>Privaat/publieke </a:t>
            </a:r>
            <a:r>
              <a:rPr lang="nl-NL" dirty="0" smtClean="0"/>
              <a:t>handhaving, </a:t>
            </a:r>
            <a:r>
              <a:rPr lang="nl-NL" dirty="0" smtClean="0"/>
              <a:t>info met elkaar en gemeenten</a:t>
            </a:r>
          </a:p>
          <a:p>
            <a:endParaRPr lang="nl-NL" dirty="0" smtClean="0"/>
          </a:p>
          <a:p>
            <a:r>
              <a:rPr lang="nl-NL" b="1" dirty="0" smtClean="0"/>
              <a:t>Rijk</a:t>
            </a:r>
            <a:r>
              <a:rPr lang="nl-NL" dirty="0" smtClean="0"/>
              <a:t> kennis en ervaring delen; zo nodig regelgeving aanpassen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BF081C-564B-4B1D-9499-C09AB46818EE}" type="datetime4">
              <a:rPr lang="nl-NL" smtClean="0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04FA-459B-4DAF-A688-08EB2C0C30AE}" type="datetime4">
              <a:rPr lang="nl-NL"/>
              <a:pPr/>
              <a:t>14 februari 2011</a:t>
            </a:fld>
            <a:endParaRPr lang="nl-NL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Huisvesting</a:t>
            </a:r>
            <a:r>
              <a:rPr lang="en-US" dirty="0" smtClean="0"/>
              <a:t> MOE-</a:t>
            </a:r>
            <a:r>
              <a:rPr lang="en-US" dirty="0" err="1" smtClean="0"/>
              <a:t>landers</a:t>
            </a:r>
            <a:endParaRPr lang="nl-NL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• huisvesting per herkomstgroep verschillend: Bulgaren hebben t.o.v. Polen en Roemenen minder vaak een accommodatie met eigen keuken en badkamer; opvallend zijn de grote verschillen in woonlasten </a:t>
            </a:r>
          </a:p>
          <a:p>
            <a:r>
              <a:rPr lang="nl-NL" dirty="0" smtClean="0"/>
              <a:t>• Bijna 2/3 </a:t>
            </a:r>
            <a:r>
              <a:rPr lang="nl-NL" dirty="0" err="1" smtClean="0"/>
              <a:t>MOE-landers</a:t>
            </a:r>
            <a:r>
              <a:rPr lang="nl-NL" dirty="0" smtClean="0"/>
              <a:t> vindt huisvesting via netwerken</a:t>
            </a:r>
          </a:p>
          <a:p>
            <a:r>
              <a:rPr lang="nl-NL" dirty="0" smtClean="0"/>
              <a:t>• WWI spreekt werkgevers aan op hun verantwoordelijkheid </a:t>
            </a:r>
          </a:p>
          <a:p>
            <a:r>
              <a:rPr lang="nl-NL" dirty="0" smtClean="0"/>
              <a:t>• Ook andere partners zoals corporaties en provincies worden in het aangesproken op hun verantwoordelijkheid om een bijdrage te leveren aan passende huisvesting. O.a. bij het aanbod van </a:t>
            </a:r>
            <a:r>
              <a:rPr lang="nl-NL" dirty="0" err="1" smtClean="0"/>
              <a:t>logies-achtige</a:t>
            </a:r>
            <a:r>
              <a:rPr lang="nl-NL" dirty="0" smtClean="0"/>
              <a:t> verblijven of </a:t>
            </a:r>
            <a:r>
              <a:rPr lang="nl-NL" dirty="0" err="1" smtClean="0"/>
              <a:t>kamergewijze</a:t>
            </a:r>
            <a:r>
              <a:rPr lang="nl-NL" dirty="0" smtClean="0"/>
              <a:t> verhuur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Vertrouwen uitzenders - gemeenten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Uitzendbranche heeft normen via CAO, NEN, AVV. </a:t>
            </a:r>
          </a:p>
          <a:p>
            <a:endParaRPr lang="nl-NL" dirty="0" smtClean="0"/>
          </a:p>
          <a:p>
            <a:r>
              <a:rPr lang="nl-NL" dirty="0" smtClean="0"/>
              <a:t>Breed overleg uitzendbranche, branches werkgevers (LTO, PVE), gemeenten, rijk:</a:t>
            </a:r>
          </a:p>
          <a:p>
            <a:r>
              <a:rPr lang="nl-NL" dirty="0" smtClean="0"/>
              <a:t>systeemontwikkeling en elkaar leren kennen/vertrouwen</a:t>
            </a:r>
          </a:p>
          <a:p>
            <a:r>
              <a:rPr lang="nl-NL" dirty="0" smtClean="0"/>
              <a:t>1. Normen: wettelijke regels, gemeentelijke regels, branchenormen. </a:t>
            </a:r>
          </a:p>
          <a:p>
            <a:r>
              <a:rPr lang="nl-NL" dirty="0" smtClean="0"/>
              <a:t>2. Controlesysteem: onafhankelijke organisatie, controlefrequentie, uitwisseling handhavinginformatie.</a:t>
            </a:r>
          </a:p>
          <a:p>
            <a:r>
              <a:rPr lang="nl-NL" dirty="0" smtClean="0"/>
              <a:t>3. Communicatie: draagvlak voor zelfregulering </a:t>
            </a:r>
            <a:r>
              <a:rPr lang="nl-NL" dirty="0" err="1" smtClean="0"/>
              <a:t>én</a:t>
            </a:r>
            <a:r>
              <a:rPr lang="nl-NL" dirty="0" smtClean="0"/>
              <a:t> tegen negatieve stigmatisering tegen te gaan. </a:t>
            </a:r>
          </a:p>
          <a:p>
            <a:r>
              <a:rPr lang="nl-NL" dirty="0" smtClean="0"/>
              <a:t>4. Verwachtingmanagement: wederzijdse verwachtingen van gemeenten, werkgevers, vakcentrales en Rijk. </a:t>
            </a:r>
            <a:endParaRPr lang="nl-NL" dirty="0" smtClean="0"/>
          </a:p>
          <a:p>
            <a:r>
              <a:rPr lang="nl-NL" dirty="0" smtClean="0"/>
              <a:t>5. </a:t>
            </a:r>
            <a:r>
              <a:rPr lang="nl-NL" dirty="0" smtClean="0"/>
              <a:t>Na herwonnen vertrouwen kunnen </a:t>
            </a:r>
            <a:r>
              <a:rPr lang="nl-NL" dirty="0" smtClean="0"/>
              <a:t>gemeenten zich richten op </a:t>
            </a:r>
            <a:r>
              <a:rPr lang="nl-NL" dirty="0" err="1" smtClean="0"/>
              <a:t>free-riders</a:t>
            </a:r>
            <a:r>
              <a:rPr lang="nl-NL" dirty="0" smtClean="0"/>
              <a:t>, </a:t>
            </a:r>
            <a:r>
              <a:rPr lang="nl-NL" dirty="0" smtClean="0"/>
              <a:t>malafide </a:t>
            </a:r>
            <a:r>
              <a:rPr lang="nl-NL" dirty="0" err="1" smtClean="0"/>
              <a:t>uitzendbureau’s</a:t>
            </a:r>
            <a:r>
              <a:rPr lang="nl-NL" dirty="0" smtClean="0"/>
              <a:t>, </a:t>
            </a:r>
            <a:r>
              <a:rPr lang="nl-NL" dirty="0" smtClean="0"/>
              <a:t>huisjesmelkers.</a:t>
            </a:r>
          </a:p>
          <a:p>
            <a:endParaRPr lang="nl-NL" dirty="0" smtClean="0"/>
          </a:p>
          <a:p>
            <a:pPr>
              <a:buFont typeface="+mj-lt"/>
              <a:buAutoNum type="arabicPeriod"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BF081C-564B-4B1D-9499-C09AB46818EE}" type="datetime4">
              <a:rPr lang="nl-NL" smtClean="0"/>
              <a:pPr>
                <a:defRPr/>
              </a:pPr>
              <a:t>14 februari 2011</a:t>
            </a:fld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ZK Wonen, Wijken en Integratie">
  <a:themeElements>
    <a:clrScheme name="VROM WWI">
      <a:dk1>
        <a:srgbClr val="000000"/>
      </a:dk1>
      <a:lt1>
        <a:srgbClr val="FFFFFF"/>
      </a:lt1>
      <a:dk2>
        <a:srgbClr val="E17000"/>
      </a:dk2>
      <a:lt2>
        <a:srgbClr val="EEECE1"/>
      </a:lt2>
      <a:accent1>
        <a:srgbClr val="E17000"/>
      </a:accent1>
      <a:accent2>
        <a:srgbClr val="CC003D"/>
      </a:accent2>
      <a:accent3>
        <a:srgbClr val="FFFFFF"/>
      </a:accent3>
      <a:accent4>
        <a:srgbClr val="000000"/>
      </a:accent4>
      <a:accent5>
        <a:srgbClr val="FFC8B6"/>
      </a:accent5>
      <a:accent6>
        <a:srgbClr val="B90036"/>
      </a:accent6>
      <a:hlink>
        <a:srgbClr val="900079"/>
      </a:hlink>
      <a:folHlink>
        <a:srgbClr val="42145F"/>
      </a:folHlink>
    </a:clrScheme>
    <a:fontScheme name="Standaardontwer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FF9560"/>
        </a:dk2>
        <a:lt2>
          <a:srgbClr val="EEECE1"/>
        </a:lt2>
        <a:accent1>
          <a:srgbClr val="FF9560"/>
        </a:accent1>
        <a:accent2>
          <a:srgbClr val="CC003D"/>
        </a:accent2>
        <a:accent3>
          <a:srgbClr val="FFFFFF"/>
        </a:accent3>
        <a:accent4>
          <a:srgbClr val="000000"/>
        </a:accent4>
        <a:accent5>
          <a:srgbClr val="FFC8B6"/>
        </a:accent5>
        <a:accent6>
          <a:srgbClr val="B90036"/>
        </a:accent6>
        <a:hlink>
          <a:srgbClr val="900079"/>
        </a:hlink>
        <a:folHlink>
          <a:srgbClr val="47145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BZK Wonen, Wijken en Integratie</Template>
  <TotalTime>41</TotalTime>
  <Words>681</Words>
  <Application>Microsoft Office PowerPoint</Application>
  <PresentationFormat>Diavoorstelling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BZK Wonen, Wijken en Integratie</vt:lpstr>
      <vt:lpstr>Huisvesting MOE- landers: Haaglanden aan zet</vt:lpstr>
      <vt:lpstr>Inhoud van de presentatie</vt:lpstr>
      <vt:lpstr>Korte schets van de context</vt:lpstr>
      <vt:lpstr>2010: stijgende prioriteit Tweede Kamer</vt:lpstr>
      <vt:lpstr>Bestuurlijk Overleg 30-11-2010</vt:lpstr>
      <vt:lpstr>Verantwoordelijkheden</vt:lpstr>
      <vt:lpstr>Partijen</vt:lpstr>
      <vt:lpstr>Huisvesting MOE-landers</vt:lpstr>
      <vt:lpstr>Vertrouwen uitzenders - gemeenten</vt:lpstr>
      <vt:lpstr>Alternatieve woonruimte bieden</vt:lpstr>
      <vt:lpstr>Instrumentarium</vt:lpstr>
      <vt:lpstr>Informatie-materiaal</vt:lpstr>
    </vt:vector>
  </TitlesOfParts>
  <Company>Ministerie van VROM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Gemeentenetwerk MOE-landers</dc:title>
  <dc:creator>Ministerie van VROM</dc:creator>
  <cp:lastModifiedBy>Ministerie van VROM</cp:lastModifiedBy>
  <cp:revision>8</cp:revision>
  <dcterms:created xsi:type="dcterms:W3CDTF">2011-01-28T13:04:57Z</dcterms:created>
  <dcterms:modified xsi:type="dcterms:W3CDTF">2011-02-14T09:21:52Z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1048723929</vt:i4>
  </property>
  <property fmtid="{D5CDD505-2E9C-101B-9397-08002B2CF9AE}" pid="3" name="_NewReviewCycle">
    <vt:lpwstr/>
  </property>
  <property fmtid="{D5CDD505-2E9C-101B-9397-08002B2CF9AE}" pid="4" name="_EmailSubject">
    <vt:lpwstr>Arbeidsmigranten</vt:lpwstr>
  </property>
  <property fmtid="{D5CDD505-2E9C-101B-9397-08002B2CF9AE}" pid="5" name="_AuthorEmail">
    <vt:lpwstr>W.Troost@haaglanden.nl</vt:lpwstr>
  </property>
  <property fmtid="{D5CDD505-2E9C-101B-9397-08002B2CF9AE}" pid="6" name="_AuthorEmailDisplayName">
    <vt:lpwstr>Wendy Troost</vt:lpwstr>
  </property>
</Properties>
</file>