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9" r:id="rId2"/>
    <p:sldId id="338" r:id="rId3"/>
    <p:sldId id="347" r:id="rId4"/>
    <p:sldId id="349" r:id="rId5"/>
    <p:sldId id="355" r:id="rId6"/>
    <p:sldId id="348" r:id="rId7"/>
    <p:sldId id="352" r:id="rId8"/>
    <p:sldId id="350" r:id="rId9"/>
    <p:sldId id="354" r:id="rId10"/>
    <p:sldId id="356" r:id="rId11"/>
    <p:sldId id="357" r:id="rId12"/>
    <p:sldId id="358" r:id="rId13"/>
    <p:sldId id="360" r:id="rId14"/>
    <p:sldId id="359" r:id="rId15"/>
    <p:sldId id="361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0E9370F2-A181-48D1-B1F2-3880B1FD05CE}">
          <p14:sldIdLst>
            <p14:sldId id="259"/>
            <p14:sldId id="338"/>
          </p14:sldIdLst>
        </p14:section>
        <p14:section name="Naamloze sectie" id="{EEDF8512-4B73-4489-8278-5C48B1EFFCD2}">
          <p14:sldIdLst>
            <p14:sldId id="347"/>
            <p14:sldId id="349"/>
            <p14:sldId id="355"/>
            <p14:sldId id="348"/>
            <p14:sldId id="352"/>
            <p14:sldId id="350"/>
            <p14:sldId id="354"/>
            <p14:sldId id="356"/>
            <p14:sldId id="357"/>
            <p14:sldId id="358"/>
            <p14:sldId id="360"/>
            <p14:sldId id="359"/>
            <p14:sldId id="3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7" autoAdjust="0"/>
    <p:restoredTop sz="86475" autoAdjust="0"/>
  </p:normalViewPr>
  <p:slideViewPr>
    <p:cSldViewPr>
      <p:cViewPr>
        <p:scale>
          <a:sx n="75" d="100"/>
          <a:sy n="75" d="100"/>
        </p:scale>
        <p:origin x="-170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3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F29AC-D164-43D6-A468-1118CFBE0BB0}" type="datetimeFigureOut">
              <a:rPr lang="nl-NL" smtClean="0"/>
              <a:t>10-12-2013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D5305-2920-4E2D-8EE4-6FFE324DA9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644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D5305-2920-4E2D-8EE4-6FFE324DA9B4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2845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kort</a:t>
            </a:r>
            <a:r>
              <a:rPr lang="en-US" dirty="0" smtClean="0"/>
              <a:t> </a:t>
            </a:r>
            <a:r>
              <a:rPr lang="en-US" dirty="0" err="1" smtClean="0"/>
              <a:t>verblijf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zijn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daarom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grootschaliger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voorzieningen</a:t>
            </a:r>
            <a:r>
              <a:rPr lang="en-US" baseline="0" dirty="0" smtClean="0"/>
              <a:t>, met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goed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beheer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gemeenschappelijke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voorzieningen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overwegen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zijn</a:t>
            </a:r>
            <a:r>
              <a:rPr lang="en-US" baseline="0" dirty="0" smtClean="0"/>
              <a:t> prima </a:t>
            </a:r>
            <a:r>
              <a:rPr lang="en-US" baseline="0" dirty="0" err="1" smtClean="0"/>
              <a:t>voorbeelden</a:t>
            </a:r>
            <a:r>
              <a:rPr lang="en-US" baseline="0" dirty="0" smtClean="0"/>
              <a:t> van in Nederland. </a:t>
            </a:r>
          </a:p>
          <a:p>
            <a:r>
              <a:rPr lang="en-US" baseline="0" dirty="0" smtClean="0"/>
              <a:t>Ga </a:t>
            </a:r>
            <a:r>
              <a:rPr lang="en-US" baseline="0" dirty="0" err="1" smtClean="0"/>
              <a:t>daar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kijken</a:t>
            </a:r>
            <a:r>
              <a:rPr lang="en-US" baseline="0" dirty="0" smtClean="0"/>
              <a:t> met </a:t>
            </a:r>
            <a:r>
              <a:rPr lang="en-US" baseline="0" dirty="0" err="1" smtClean="0"/>
              <a:t>b.v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aantal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raadsleden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omwonenden</a:t>
            </a:r>
            <a:r>
              <a:rPr lang="en-US" baseline="0" dirty="0" smtClean="0"/>
              <a:t> die nu </a:t>
            </a:r>
            <a:r>
              <a:rPr lang="en-US" baseline="0" dirty="0" err="1" smtClean="0"/>
              <a:t>vaak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ongefundeerd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bezwaar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hebben</a:t>
            </a:r>
            <a:r>
              <a:rPr lang="en-US" baseline="0" dirty="0" smtClean="0"/>
              <a:t>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D5305-2920-4E2D-8EE4-6FFE324DA9B4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2249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Het </a:t>
            </a:r>
            <a:r>
              <a:rPr lang="en-US" baseline="0" dirty="0" err="1" smtClean="0"/>
              <a:t>eindrapport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zègt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dat</a:t>
            </a:r>
            <a:r>
              <a:rPr lang="en-US" baseline="0" dirty="0" smtClean="0"/>
              <a:t> het </a:t>
            </a:r>
            <a:r>
              <a:rPr lang="en-US" baseline="0" dirty="0" err="1" smtClean="0"/>
              <a:t>wantrouwen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werkgevers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weggenomen</a:t>
            </a:r>
            <a:r>
              <a:rPr lang="en-US" baseline="0" dirty="0" smtClean="0"/>
              <a:t>. Maar is </a:t>
            </a:r>
            <a:r>
              <a:rPr lang="en-US" baseline="0" dirty="0" err="1" smtClean="0"/>
              <a:t>dat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ook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echt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zo</a:t>
            </a:r>
            <a:r>
              <a:rPr lang="en-US" baseline="0" dirty="0" smtClean="0"/>
              <a:t>? Komen </a:t>
            </a:r>
            <a:r>
              <a:rPr lang="en-US" baseline="0" dirty="0" err="1" smtClean="0"/>
              <a:t>werkgevers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bij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gemeente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aan</a:t>
            </a:r>
            <a:r>
              <a:rPr lang="en-US" baseline="0" dirty="0" smtClean="0"/>
              <a:t> met </a:t>
            </a:r>
            <a:r>
              <a:rPr lang="en-US" baseline="0" dirty="0" err="1" smtClean="0"/>
              <a:t>gevallen</a:t>
            </a:r>
            <a:r>
              <a:rPr lang="en-US" baseline="0" dirty="0" smtClean="0"/>
              <a:t> die </a:t>
            </a:r>
            <a:r>
              <a:rPr lang="en-US" baseline="0" dirty="0" err="1" smtClean="0"/>
              <a:t>eigenlijk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niet</a:t>
            </a:r>
            <a:r>
              <a:rPr lang="en-US" baseline="0" dirty="0" smtClean="0"/>
              <a:t> door de </a:t>
            </a:r>
            <a:r>
              <a:rPr lang="en-US" baseline="0" dirty="0" err="1" smtClean="0"/>
              <a:t>beugel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kunnen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waarvoor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zij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overleg</a:t>
            </a:r>
            <a:r>
              <a:rPr lang="en-US" baseline="0" dirty="0" smtClean="0"/>
              <a:t> tot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alternatief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willen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komen</a:t>
            </a:r>
            <a:r>
              <a:rPr lang="en-US" baseline="0" dirty="0" smtClean="0"/>
              <a:t>? 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Het </a:t>
            </a:r>
            <a:r>
              <a:rPr lang="en-US" sz="1200" dirty="0" err="1" smtClean="0"/>
              <a:t>gebrek</a:t>
            </a:r>
            <a:r>
              <a:rPr lang="en-US" sz="1200" dirty="0" smtClean="0"/>
              <a:t> </a:t>
            </a:r>
            <a:r>
              <a:rPr lang="en-US" sz="1200" dirty="0" err="1" smtClean="0"/>
              <a:t>aan</a:t>
            </a:r>
            <a:r>
              <a:rPr lang="en-US" sz="1200" dirty="0" smtClean="0"/>
              <a:t> </a:t>
            </a:r>
            <a:r>
              <a:rPr lang="en-US" sz="1200" dirty="0" err="1" smtClean="0"/>
              <a:t>alternatieven</a:t>
            </a:r>
            <a:r>
              <a:rPr lang="en-US" sz="1200" dirty="0" smtClean="0"/>
              <a:t> </a:t>
            </a:r>
            <a:r>
              <a:rPr lang="en-US" sz="1200" dirty="0" err="1" smtClean="0"/>
              <a:t>maakt</a:t>
            </a:r>
            <a:r>
              <a:rPr lang="en-US" sz="1200" dirty="0" smtClean="0"/>
              <a:t> </a:t>
            </a:r>
            <a:r>
              <a:rPr lang="en-US" sz="1200" dirty="0" err="1" smtClean="0"/>
              <a:t>dat</a:t>
            </a:r>
            <a:r>
              <a:rPr lang="en-US" sz="1200" dirty="0" smtClean="0"/>
              <a:t> </a:t>
            </a:r>
            <a:r>
              <a:rPr lang="en-US" sz="1200" dirty="0" err="1" smtClean="0"/>
              <a:t>er</a:t>
            </a:r>
            <a:r>
              <a:rPr lang="en-US" sz="1200" dirty="0" smtClean="0"/>
              <a:t> </a:t>
            </a:r>
            <a:r>
              <a:rPr lang="en-US" sz="1200" dirty="0" err="1" smtClean="0"/>
              <a:t>méér</a:t>
            </a:r>
            <a:r>
              <a:rPr lang="en-US" sz="1200" dirty="0" smtClean="0"/>
              <a:t> </a:t>
            </a:r>
            <a:r>
              <a:rPr lang="en-US" sz="1200" dirty="0" err="1" smtClean="0"/>
              <a:t>niet</a:t>
            </a:r>
            <a:r>
              <a:rPr lang="en-US" sz="1200" dirty="0" smtClean="0"/>
              <a:t> </a:t>
            </a:r>
            <a:r>
              <a:rPr lang="en-US" sz="1200" dirty="0" err="1" smtClean="0"/>
              <a:t>klopt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u nu </a:t>
            </a:r>
            <a:r>
              <a:rPr lang="en-US" sz="1200" dirty="0" err="1" smtClean="0"/>
              <a:t>denkt</a:t>
            </a:r>
            <a:r>
              <a:rPr lang="en-US" sz="1200" dirty="0" smtClean="0"/>
              <a:t>!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Met SNF </a:t>
            </a:r>
            <a:r>
              <a:rPr lang="en-US" sz="1200" dirty="0" err="1" smtClean="0"/>
              <a:t>hebben</a:t>
            </a:r>
            <a:r>
              <a:rPr lang="en-US" sz="1200" dirty="0" smtClean="0"/>
              <a:t> </a:t>
            </a:r>
            <a:r>
              <a:rPr lang="en-US" sz="1200" dirty="0" err="1" smtClean="0"/>
              <a:t>werkgevers</a:t>
            </a:r>
            <a:r>
              <a:rPr lang="en-US" sz="1200" dirty="0" smtClean="0"/>
              <a:t> en </a:t>
            </a:r>
            <a:r>
              <a:rPr lang="en-US" sz="1200" dirty="0" err="1" smtClean="0"/>
              <a:t>werknemers</a:t>
            </a:r>
            <a:r>
              <a:rPr lang="en-US" sz="1200" dirty="0" smtClean="0"/>
              <a:t> </a:t>
            </a:r>
            <a:r>
              <a:rPr lang="en-US" sz="1200" dirty="0" err="1" smtClean="0"/>
              <a:t>onder</a:t>
            </a:r>
            <a:r>
              <a:rPr lang="en-US" sz="1200" dirty="0" smtClean="0"/>
              <a:t> </a:t>
            </a:r>
            <a:r>
              <a:rPr lang="en-US" sz="1200" dirty="0" err="1" smtClean="0"/>
              <a:t>toeziend</a:t>
            </a:r>
            <a:r>
              <a:rPr lang="en-US" sz="1200" dirty="0" smtClean="0"/>
              <a:t> </a:t>
            </a:r>
            <a:r>
              <a:rPr lang="en-US" sz="1200" dirty="0" err="1" smtClean="0"/>
              <a:t>oog</a:t>
            </a:r>
            <a:r>
              <a:rPr lang="en-US" sz="1200" baseline="0" dirty="0" smtClean="0"/>
              <a:t> van het </a:t>
            </a:r>
            <a:r>
              <a:rPr lang="en-US" sz="1200" baseline="0" dirty="0" err="1" smtClean="0"/>
              <a:t>Rijk</a:t>
            </a:r>
            <a:r>
              <a:rPr lang="en-US" sz="1200" baseline="0" dirty="0" smtClean="0"/>
              <a:t> en de VNG, </a:t>
            </a:r>
            <a:r>
              <a:rPr lang="en-US" sz="1200" dirty="0" err="1" smtClean="0"/>
              <a:t>samen</a:t>
            </a:r>
            <a:r>
              <a:rPr lang="en-US" sz="1200" dirty="0" smtClean="0"/>
              <a:t> </a:t>
            </a:r>
            <a:r>
              <a:rPr lang="en-US" sz="1200" dirty="0" err="1" smtClean="0"/>
              <a:t>een</a:t>
            </a:r>
            <a:r>
              <a:rPr lang="en-US" sz="1200" dirty="0" smtClean="0"/>
              <a:t> </a:t>
            </a:r>
            <a:r>
              <a:rPr lang="en-US" sz="1200" dirty="0" err="1" smtClean="0"/>
              <a:t>nieuwe</a:t>
            </a:r>
            <a:r>
              <a:rPr lang="en-US" sz="1200" dirty="0" smtClean="0"/>
              <a:t> norm </a:t>
            </a:r>
            <a:r>
              <a:rPr lang="en-US" sz="1200" dirty="0" err="1" smtClean="0"/>
              <a:t>ontwikkeld</a:t>
            </a:r>
            <a:r>
              <a:rPr lang="en-US" sz="1200" dirty="0" smtClean="0"/>
              <a:t>. </a:t>
            </a:r>
            <a:r>
              <a:rPr lang="en-US" sz="1200" dirty="0" err="1" smtClean="0"/>
              <a:t>Maakt</a:t>
            </a:r>
            <a:r>
              <a:rPr lang="en-US" sz="1200" dirty="0" smtClean="0"/>
              <a:t> u </a:t>
            </a:r>
            <a:r>
              <a:rPr lang="en-US" sz="1200" dirty="0" err="1" smtClean="0"/>
              <a:t>daar</a:t>
            </a:r>
            <a:r>
              <a:rPr lang="en-US" sz="1200" dirty="0" smtClean="0"/>
              <a:t> </a:t>
            </a:r>
            <a:r>
              <a:rPr lang="en-US" sz="1200" dirty="0" err="1" smtClean="0"/>
              <a:t>gebruik</a:t>
            </a:r>
            <a:r>
              <a:rPr lang="en-US" sz="1200" dirty="0" smtClean="0"/>
              <a:t> van </a:t>
            </a:r>
            <a:r>
              <a:rPr lang="en-US" sz="1200" dirty="0" err="1" smtClean="0"/>
              <a:t>bij</a:t>
            </a:r>
            <a:r>
              <a:rPr lang="en-US" sz="1200" dirty="0" smtClean="0"/>
              <a:t> de </a:t>
            </a:r>
            <a:r>
              <a:rPr lang="en-US" sz="1200" dirty="0" err="1" smtClean="0"/>
              <a:t>inzet</a:t>
            </a:r>
            <a:r>
              <a:rPr lang="en-US" sz="1200" dirty="0" smtClean="0"/>
              <a:t> van </a:t>
            </a:r>
            <a:r>
              <a:rPr lang="en-US" sz="1200" dirty="0" err="1" smtClean="0"/>
              <a:t>uw</a:t>
            </a:r>
            <a:r>
              <a:rPr lang="en-US" sz="1200" dirty="0" smtClean="0"/>
              <a:t> </a:t>
            </a:r>
            <a:r>
              <a:rPr lang="en-US" sz="1200" dirty="0" err="1" smtClean="0"/>
              <a:t>handhavingscpaciteit</a:t>
            </a:r>
            <a:r>
              <a:rPr lang="en-US" sz="1200" dirty="0" smtClean="0"/>
              <a:t>. </a:t>
            </a:r>
            <a:r>
              <a:rPr lang="en-US" sz="1200" dirty="0" err="1" smtClean="0"/>
              <a:t>Jaag</a:t>
            </a:r>
            <a:r>
              <a:rPr lang="en-US" sz="1200" dirty="0" smtClean="0"/>
              <a:t> op de </a:t>
            </a:r>
            <a:r>
              <a:rPr lang="en-US" sz="1200" dirty="0" err="1" smtClean="0"/>
              <a:t>boeven</a:t>
            </a:r>
            <a:r>
              <a:rPr lang="en-US" sz="1200" dirty="0" smtClean="0"/>
              <a:t> en doe </a:t>
            </a:r>
            <a:r>
              <a:rPr lang="en-US" sz="1200" dirty="0" err="1" smtClean="0"/>
              <a:t>zaken</a:t>
            </a:r>
            <a:r>
              <a:rPr lang="en-US" sz="1200" baseline="0" dirty="0" smtClean="0"/>
              <a:t> met </a:t>
            </a:r>
            <a:r>
              <a:rPr lang="en-US" sz="1200" baseline="0" dirty="0" err="1" smtClean="0"/>
              <a:t>degenen</a:t>
            </a:r>
            <a:r>
              <a:rPr lang="en-US" sz="1200" baseline="0" dirty="0" smtClean="0"/>
              <a:t> die het </a:t>
            </a:r>
            <a:r>
              <a:rPr lang="en-US" sz="1200" baseline="0" dirty="0" err="1" smtClean="0"/>
              <a:t>netjes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willen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doen</a:t>
            </a:r>
            <a:r>
              <a:rPr lang="en-US" sz="1200" baseline="0" dirty="0" smtClean="0"/>
              <a:t>.</a:t>
            </a:r>
            <a:endParaRPr lang="en-US" sz="120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D5305-2920-4E2D-8EE4-6FFE324DA9B4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2249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ongetwijfeld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ook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deze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regio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parken</a:t>
            </a:r>
            <a:r>
              <a:rPr lang="en-US" baseline="0" dirty="0" smtClean="0"/>
              <a:t> die het in de </a:t>
            </a:r>
            <a:r>
              <a:rPr lang="en-US" baseline="0" dirty="0" err="1" smtClean="0"/>
              <a:t>recreatiemarkt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goed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doen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mogelijk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ook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overcapaciteit</a:t>
            </a:r>
            <a:r>
              <a:rPr lang="en-US" baseline="0" dirty="0" smtClean="0"/>
              <a:t>. </a:t>
            </a:r>
          </a:p>
          <a:p>
            <a:r>
              <a:rPr lang="en-US" baseline="0" dirty="0" err="1" smtClean="0"/>
              <a:t>Overweeg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tijdelijke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herbestemming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mogelijk</a:t>
            </a:r>
            <a:r>
              <a:rPr lang="en-US" baseline="0" dirty="0" smtClean="0"/>
              <a:t> is.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zijn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absoluut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investeerders</a:t>
            </a:r>
            <a:r>
              <a:rPr lang="en-US" baseline="0" dirty="0" smtClean="0"/>
              <a:t> die in </a:t>
            </a:r>
            <a:r>
              <a:rPr lang="en-US" baseline="0" dirty="0" err="1" smtClean="0"/>
              <a:t>zo’n</a:t>
            </a:r>
            <a:r>
              <a:rPr lang="en-US" baseline="0" dirty="0" smtClean="0"/>
              <a:t> pilot </a:t>
            </a:r>
            <a:r>
              <a:rPr lang="en-US" baseline="0" dirty="0" err="1" smtClean="0"/>
              <a:t>zouden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stappen</a:t>
            </a:r>
            <a:r>
              <a:rPr lang="en-US" baseline="0" dirty="0" smtClean="0"/>
              <a:t> en die </a:t>
            </a:r>
            <a:r>
              <a:rPr lang="en-US" baseline="0" dirty="0" err="1" smtClean="0"/>
              <a:t>willen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investeren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zo’n</a:t>
            </a:r>
            <a:r>
              <a:rPr lang="en-US" baseline="0" dirty="0" smtClean="0"/>
              <a:t> park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herpositioneren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De </a:t>
            </a:r>
            <a:r>
              <a:rPr lang="en-US" baseline="0" dirty="0" err="1" smtClean="0"/>
              <a:t>provincie</a:t>
            </a:r>
            <a:r>
              <a:rPr lang="en-US" baseline="0" dirty="0" smtClean="0"/>
              <a:t> Gelderland </a:t>
            </a:r>
            <a:r>
              <a:rPr lang="en-US" baseline="0" dirty="0" err="1" smtClean="0"/>
              <a:t>staat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positief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tegenover</a:t>
            </a:r>
            <a:r>
              <a:rPr lang="en-US" baseline="0" dirty="0" smtClean="0"/>
              <a:t> de pilots op de </a:t>
            </a:r>
            <a:r>
              <a:rPr lang="en-US" baseline="0" dirty="0" err="1" smtClean="0"/>
              <a:t>Veluwe</a:t>
            </a:r>
            <a:r>
              <a:rPr lang="en-US" baseline="0" dirty="0" smtClean="0"/>
              <a:t>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D5305-2920-4E2D-8EE4-6FFE324DA9B4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2249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 smtClean="0"/>
              <a:t>Tom Boot, directeur Stadsontwikkeling gemeente Rotterdam sloot onlangs een bijeenkomst af met een oproep: 'We willen met u graag op zoek gaan naar plekken die kansrijk zijn. Ik daag u allen uit zich bij ons te melden met goede initiatieven'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D5305-2920-4E2D-8EE4-6FFE324DA9B4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2249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Af</a:t>
            </a:r>
            <a:r>
              <a:rPr lang="en-US" baseline="0" dirty="0" smtClean="0"/>
              <a:t> was de </a:t>
            </a:r>
            <a:r>
              <a:rPr lang="en-US" baseline="0" dirty="0" err="1" smtClean="0"/>
              <a:t>situatie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waarbij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m.n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overheid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werkgevers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elkaar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bal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toespeelden</a:t>
            </a:r>
            <a:endParaRPr lang="en-US" baseline="0" dirty="0" smtClean="0"/>
          </a:p>
          <a:p>
            <a:r>
              <a:rPr lang="en-US" baseline="0" dirty="0" smtClean="0"/>
              <a:t>In </a:t>
            </a:r>
            <a:r>
              <a:rPr lang="en-US" baseline="0" dirty="0" err="1" smtClean="0"/>
              <a:t>veel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regio’s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heeft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ambassadeursteam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samenwerking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gezicht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gegeven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B.v</a:t>
            </a:r>
            <a:r>
              <a:rPr lang="en-US" baseline="0" dirty="0" smtClean="0"/>
              <a:t> door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werken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convenant</a:t>
            </a:r>
            <a:r>
              <a:rPr lang="en-US" baseline="0" dirty="0" smtClean="0"/>
              <a:t>, concrete </a:t>
            </a:r>
            <a:r>
              <a:rPr lang="en-US" baseline="0" dirty="0" err="1" smtClean="0"/>
              <a:t>projecten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stimuleren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signalen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uit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eigen</a:t>
            </a:r>
            <a:r>
              <a:rPr lang="en-US" baseline="0" dirty="0" smtClean="0"/>
              <a:t> ‘</a:t>
            </a:r>
            <a:r>
              <a:rPr lang="en-US" baseline="0" dirty="0" err="1" smtClean="0"/>
              <a:t>achterban</a:t>
            </a:r>
            <a:r>
              <a:rPr lang="en-US" baseline="0" dirty="0" smtClean="0"/>
              <a:t>’ </a:t>
            </a:r>
            <a:r>
              <a:rPr lang="en-US" baseline="0" dirty="0" err="1" smtClean="0"/>
              <a:t>bespreekbaar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maken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Hier</a:t>
            </a:r>
            <a:r>
              <a:rPr lang="en-US" baseline="0" dirty="0" smtClean="0"/>
              <a:t> was </a:t>
            </a:r>
            <a:r>
              <a:rPr lang="en-US" baseline="0" dirty="0" err="1" smtClean="0"/>
              <a:t>dat</a:t>
            </a:r>
            <a:r>
              <a:rPr lang="en-US" baseline="0" dirty="0" smtClean="0"/>
              <a:t> tot nu toe </a:t>
            </a:r>
            <a:r>
              <a:rPr lang="en-US" baseline="0" dirty="0" err="1" smtClean="0"/>
              <a:t>nog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gelukt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ook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omdat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al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projectorganisatie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Kompas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bestond</a:t>
            </a:r>
            <a:r>
              <a:rPr lang="en-US" baseline="0" dirty="0" smtClean="0"/>
              <a:t>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D5305-2920-4E2D-8EE4-6FFE324DA9B4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2249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D5305-2920-4E2D-8EE4-6FFE324DA9B4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2249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EFA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afgelopen</a:t>
            </a:r>
            <a:r>
              <a:rPr lang="en-US" baseline="0" dirty="0" smtClean="0"/>
              <a:t> 1,5 </a:t>
            </a:r>
            <a:r>
              <a:rPr lang="en-US" baseline="0" dirty="0" err="1" smtClean="0"/>
              <a:t>jaar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adviseur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bij</a:t>
            </a:r>
            <a:r>
              <a:rPr lang="en-US" baseline="0" dirty="0" smtClean="0"/>
              <a:t> het </a:t>
            </a:r>
            <a:r>
              <a:rPr lang="en-US" baseline="0" dirty="0" err="1" smtClean="0"/>
              <a:t>proces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huisvesting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betrokken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geweest</a:t>
            </a:r>
            <a:r>
              <a:rPr lang="en-US" baseline="0" dirty="0" smtClean="0"/>
              <a:t>. </a:t>
            </a:r>
          </a:p>
          <a:p>
            <a:r>
              <a:rPr lang="en-US" baseline="0" dirty="0" err="1" smtClean="0"/>
              <a:t>Vanuit</a:t>
            </a:r>
            <a:r>
              <a:rPr lang="en-US" baseline="0" dirty="0" smtClean="0"/>
              <a:t> die </a:t>
            </a:r>
            <a:r>
              <a:rPr lang="en-US" baseline="0" dirty="0" err="1" smtClean="0"/>
              <a:t>rol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proberen</a:t>
            </a:r>
            <a:r>
              <a:rPr lang="en-US" baseline="0" dirty="0" smtClean="0"/>
              <a:t> u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spiegel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houden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mee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denken</a:t>
            </a:r>
            <a:r>
              <a:rPr lang="en-US" baseline="0" dirty="0" smtClean="0"/>
              <a:t> hoe </a:t>
            </a:r>
            <a:r>
              <a:rPr lang="en-US" baseline="0" dirty="0" err="1" smtClean="0"/>
              <a:t>juist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onderwerp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beëindiging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Kompas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vervolg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krijgen</a:t>
            </a:r>
            <a:endParaRPr lang="en-US" baseline="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D5305-2920-4E2D-8EE4-6FFE324DA9B4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0929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Spiegel </a:t>
            </a:r>
            <a:r>
              <a:rPr lang="en-US" dirty="0" err="1" smtClean="0"/>
              <a:t>voorhouden</a:t>
            </a:r>
            <a:r>
              <a:rPr lang="en-US" dirty="0" smtClean="0"/>
              <a:t>!</a:t>
            </a:r>
          </a:p>
          <a:p>
            <a:r>
              <a:rPr lang="en-US" dirty="0" err="1" smtClean="0"/>
              <a:t>Allereerst</a:t>
            </a:r>
            <a:r>
              <a:rPr lang="en-US" dirty="0" smtClean="0"/>
              <a:t>: </a:t>
            </a:r>
            <a:r>
              <a:rPr lang="en-US" dirty="0" err="1" smtClean="0"/>
              <a:t>terecht</a:t>
            </a:r>
            <a:r>
              <a:rPr lang="en-US" dirty="0" smtClean="0"/>
              <a:t> trots op </a:t>
            </a:r>
            <a:r>
              <a:rPr lang="en-US" dirty="0" err="1" smtClean="0"/>
              <a:t>resultaten</a:t>
            </a:r>
            <a:r>
              <a:rPr lang="en-US" dirty="0" smtClean="0"/>
              <a:t>!</a:t>
            </a:r>
          </a:p>
          <a:p>
            <a:r>
              <a:rPr lang="en-US" dirty="0" err="1" smtClean="0"/>
              <a:t>Gevoel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urgentie</a:t>
            </a:r>
            <a:r>
              <a:rPr lang="en-US" dirty="0" smtClean="0"/>
              <a:t>: </a:t>
            </a:r>
            <a:r>
              <a:rPr lang="en-US" dirty="0" err="1" smtClean="0"/>
              <a:t>Kompas</a:t>
            </a:r>
            <a:r>
              <a:rPr lang="en-US" dirty="0" smtClean="0"/>
              <a:t> </a:t>
            </a:r>
            <a:r>
              <a:rPr lang="en-US" dirty="0" err="1" smtClean="0"/>
              <a:t>liep</a:t>
            </a:r>
            <a:r>
              <a:rPr lang="en-US" dirty="0" smtClean="0"/>
              <a:t> </a:t>
            </a:r>
            <a:r>
              <a:rPr lang="en-US" dirty="0" err="1" smtClean="0"/>
              <a:t>voorop</a:t>
            </a:r>
            <a:r>
              <a:rPr lang="en-US" dirty="0" smtClean="0"/>
              <a:t> en </a:t>
            </a:r>
            <a:r>
              <a:rPr lang="en-US" dirty="0" err="1" smtClean="0"/>
              <a:t>diende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voorbeeld</a:t>
            </a:r>
            <a:r>
              <a:rPr lang="en-US" dirty="0" smtClean="0"/>
              <a:t> in het land</a:t>
            </a:r>
          </a:p>
          <a:p>
            <a:r>
              <a:rPr lang="en-US" dirty="0" smtClean="0"/>
              <a:t>Accent op </a:t>
            </a:r>
            <a:r>
              <a:rPr lang="en-US" dirty="0" err="1" smtClean="0"/>
              <a:t>handhaving</a:t>
            </a:r>
            <a:r>
              <a:rPr lang="en-US" dirty="0" smtClean="0"/>
              <a:t> </a:t>
            </a:r>
            <a:r>
              <a:rPr lang="en-US" dirty="0" err="1" smtClean="0"/>
              <a:t>terecht</a:t>
            </a:r>
            <a:r>
              <a:rPr lang="en-US" dirty="0" smtClean="0"/>
              <a:t>, maar </a:t>
            </a:r>
            <a:r>
              <a:rPr lang="en-US" dirty="0" err="1" smtClean="0"/>
              <a:t>zonder</a:t>
            </a:r>
            <a:r>
              <a:rPr lang="en-US" dirty="0" smtClean="0"/>
              <a:t> </a:t>
            </a:r>
            <a:r>
              <a:rPr lang="en-US" dirty="0" err="1" smtClean="0"/>
              <a:t>alternatieven</a:t>
            </a:r>
            <a:r>
              <a:rPr lang="en-US" dirty="0" smtClean="0"/>
              <a:t> </a:t>
            </a:r>
            <a:r>
              <a:rPr lang="en-US" dirty="0" err="1" smtClean="0"/>
              <a:t>leidt</a:t>
            </a:r>
            <a:r>
              <a:rPr lang="en-US" dirty="0" smtClean="0"/>
              <a:t> </a:t>
            </a:r>
            <a:r>
              <a:rPr lang="en-US" dirty="0" err="1" smtClean="0"/>
              <a:t>handhaving</a:t>
            </a:r>
            <a:r>
              <a:rPr lang="en-US" dirty="0" smtClean="0"/>
              <a:t> tot </a:t>
            </a:r>
            <a:r>
              <a:rPr lang="en-US" dirty="0" err="1" smtClean="0"/>
              <a:t>verschuiven</a:t>
            </a:r>
            <a:r>
              <a:rPr lang="en-US" dirty="0" smtClean="0"/>
              <a:t> van </a:t>
            </a:r>
            <a:r>
              <a:rPr lang="en-US" dirty="0" err="1" smtClean="0"/>
              <a:t>problemen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Weerstand</a:t>
            </a:r>
            <a:r>
              <a:rPr lang="en-US" dirty="0" smtClean="0"/>
              <a:t> in </a:t>
            </a:r>
            <a:r>
              <a:rPr lang="en-US" dirty="0" err="1" smtClean="0"/>
              <a:t>dorpen</a:t>
            </a:r>
            <a:r>
              <a:rPr lang="en-US" dirty="0" smtClean="0"/>
              <a:t>, </a:t>
            </a:r>
            <a:r>
              <a:rPr lang="en-US" dirty="0" err="1" smtClean="0"/>
              <a:t>Nimby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dirty="0" smtClean="0"/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D5305-2920-4E2D-8EE4-6FFE324DA9B4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2249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 smtClean="0"/>
              <a:t>Vd</a:t>
            </a:r>
            <a:r>
              <a:rPr lang="en-US" dirty="0" smtClean="0"/>
              <a:t> </a:t>
            </a:r>
            <a:r>
              <a:rPr lang="en-US" dirty="0" err="1" smtClean="0"/>
              <a:t>Heijden</a:t>
            </a:r>
            <a:r>
              <a:rPr lang="en-US" dirty="0" smtClean="0"/>
              <a:t> </a:t>
            </a:r>
            <a:r>
              <a:rPr lang="en-US" dirty="0" err="1" smtClean="0"/>
              <a:t>kwam</a:t>
            </a:r>
            <a:r>
              <a:rPr lang="en-US" dirty="0" smtClean="0"/>
              <a:t> </a:t>
            </a:r>
            <a:r>
              <a:rPr lang="en-US" dirty="0" err="1" smtClean="0"/>
              <a:t>eerder</a:t>
            </a:r>
            <a:r>
              <a:rPr lang="en-US" dirty="0" smtClean="0"/>
              <a:t> op 12.000 </a:t>
            </a:r>
            <a:r>
              <a:rPr lang="en-US" dirty="0" err="1" smtClean="0"/>
              <a:t>uit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meer</a:t>
            </a:r>
            <a:r>
              <a:rPr lang="en-US" dirty="0" smtClean="0"/>
              <a:t> </a:t>
            </a:r>
            <a:r>
              <a:rPr lang="en-US" dirty="0" err="1" smtClean="0"/>
              <a:t>plaatsen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geregistreerde</a:t>
            </a:r>
            <a:r>
              <a:rPr lang="en-US" dirty="0" smtClean="0"/>
              <a:t>;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immers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vergunning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nodig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wordt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geregistreerd</a:t>
            </a:r>
            <a:r>
              <a:rPr lang="en-US" baseline="0" dirty="0" smtClean="0"/>
              <a:t>. Maar </a:t>
            </a:r>
            <a:r>
              <a:rPr lang="en-US" baseline="0" dirty="0" err="1" smtClean="0"/>
              <a:t>toch</a:t>
            </a:r>
            <a:r>
              <a:rPr lang="en-US" baseline="0" dirty="0" smtClean="0"/>
              <a:t>…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Hoge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verwachting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huisvesting</a:t>
            </a:r>
            <a:r>
              <a:rPr lang="en-US" baseline="0" dirty="0" smtClean="0"/>
              <a:t> ‘</a:t>
            </a:r>
            <a:r>
              <a:rPr lang="en-US" baseline="0" dirty="0" err="1" smtClean="0"/>
              <a:t>bij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boer</a:t>
            </a:r>
            <a:r>
              <a:rPr lang="en-US" baseline="0" dirty="0" smtClean="0"/>
              <a:t>’. Maar 50 % zit </a:t>
            </a:r>
            <a:r>
              <a:rPr lang="en-US" baseline="0" dirty="0" err="1" smtClean="0"/>
              <a:t>niet</a:t>
            </a:r>
            <a:r>
              <a:rPr lang="en-US" baseline="0" dirty="0" smtClean="0"/>
              <a:t> in de </a:t>
            </a:r>
            <a:r>
              <a:rPr lang="en-US" baseline="0" dirty="0" err="1" smtClean="0"/>
              <a:t>agrarische</a:t>
            </a:r>
            <a:r>
              <a:rPr lang="en-US" baseline="0" dirty="0" smtClean="0"/>
              <a:t> sector. </a:t>
            </a:r>
            <a:r>
              <a:rPr lang="en-US" baseline="0" dirty="0" err="1" smtClean="0"/>
              <a:t>Daar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huisvesting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bij</a:t>
            </a:r>
            <a:r>
              <a:rPr lang="en-US" baseline="0" dirty="0" smtClean="0"/>
              <a:t> het </a:t>
            </a:r>
            <a:r>
              <a:rPr lang="en-US" baseline="0" dirty="0" err="1" smtClean="0"/>
              <a:t>agr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bedrijf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oplossing</a:t>
            </a:r>
            <a:r>
              <a:rPr lang="en-US" baseline="0" dirty="0" smtClean="0"/>
              <a:t> 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Laten</a:t>
            </a:r>
            <a:r>
              <a:rPr lang="en-US" baseline="0" dirty="0" smtClean="0"/>
              <a:t> we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nu </a:t>
            </a:r>
            <a:r>
              <a:rPr lang="en-US" baseline="0" dirty="0" err="1" smtClean="0"/>
              <a:t>eens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uit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dat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behoefte</a:t>
            </a:r>
            <a:r>
              <a:rPr lang="en-US" baseline="0" dirty="0" smtClean="0"/>
              <a:t> op ca. 5.000 </a:t>
            </a:r>
            <a:r>
              <a:rPr lang="en-US" baseline="0" dirty="0" err="1" smtClean="0"/>
              <a:t>plaatsen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ligt</a:t>
            </a:r>
            <a:r>
              <a:rPr lang="en-US" baseline="0" dirty="0" smtClean="0"/>
              <a:t>. En </a:t>
            </a:r>
            <a:r>
              <a:rPr lang="en-US" baseline="0" dirty="0" err="1" smtClean="0"/>
              <a:t>rekent</a:t>
            </a:r>
            <a:r>
              <a:rPr lang="en-US" baseline="0" dirty="0" smtClean="0"/>
              <a:t> u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mee</a:t>
            </a:r>
            <a:r>
              <a:rPr lang="en-US" baseline="0" dirty="0" smtClean="0"/>
              <a:t> &gt;&gt;</a:t>
            </a:r>
            <a:endParaRPr lang="en-US" dirty="0" smtClean="0"/>
          </a:p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D5305-2920-4E2D-8EE4-6FFE324DA9B4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2249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1250 </a:t>
            </a:r>
            <a:r>
              <a:rPr lang="en-US" dirty="0" err="1" smtClean="0"/>
              <a:t>woningen</a:t>
            </a:r>
            <a:r>
              <a:rPr lang="en-US" dirty="0" smtClean="0"/>
              <a:t>. </a:t>
            </a:r>
            <a:r>
              <a:rPr lang="en-US" dirty="0" err="1" smtClean="0"/>
              <a:t>Reële</a:t>
            </a:r>
            <a:r>
              <a:rPr lang="en-US" dirty="0" smtClean="0"/>
              <a:t> </a:t>
            </a:r>
            <a:r>
              <a:rPr lang="en-US" dirty="0" err="1" smtClean="0"/>
              <a:t>optie</a:t>
            </a:r>
            <a:r>
              <a:rPr lang="en-US" dirty="0" smtClean="0"/>
              <a:t>??</a:t>
            </a:r>
          </a:p>
          <a:p>
            <a:pPr marL="171450" indent="-171450">
              <a:buFontTx/>
              <a:buChar char="-"/>
            </a:pPr>
            <a:r>
              <a:rPr lang="en-US" dirty="0" err="1" smtClean="0"/>
              <a:t>Hoge</a:t>
            </a:r>
            <a:r>
              <a:rPr lang="en-US" dirty="0" smtClean="0"/>
              <a:t> </a:t>
            </a:r>
            <a:r>
              <a:rPr lang="en-US" dirty="0" err="1" smtClean="0"/>
              <a:t>verwachtingen</a:t>
            </a:r>
            <a:r>
              <a:rPr lang="en-US" dirty="0" smtClean="0"/>
              <a:t> van </a:t>
            </a:r>
            <a:r>
              <a:rPr lang="en-US" dirty="0" err="1" smtClean="0"/>
              <a:t>wonen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de </a:t>
            </a:r>
            <a:r>
              <a:rPr lang="en-US" dirty="0" err="1" smtClean="0"/>
              <a:t>boer</a:t>
            </a:r>
            <a:r>
              <a:rPr lang="en-US" dirty="0" smtClean="0"/>
              <a:t>. In </a:t>
            </a:r>
            <a:r>
              <a:rPr lang="en-US" dirty="0" err="1" smtClean="0"/>
              <a:t>deze</a:t>
            </a:r>
            <a:r>
              <a:rPr lang="en-US" dirty="0" smtClean="0"/>
              <a:t> </a:t>
            </a:r>
            <a:r>
              <a:rPr lang="en-US" dirty="0" err="1" smtClean="0"/>
              <a:t>omvang</a:t>
            </a:r>
            <a:r>
              <a:rPr lang="en-US" dirty="0" smtClean="0"/>
              <a:t>? </a:t>
            </a:r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err="1" smtClean="0"/>
              <a:t>Alleen</a:t>
            </a:r>
            <a:r>
              <a:rPr lang="en-US" dirty="0" smtClean="0"/>
              <a:t> al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deze</a:t>
            </a:r>
            <a:r>
              <a:rPr lang="en-US" dirty="0" smtClean="0"/>
              <a:t> </a:t>
            </a:r>
            <a:r>
              <a:rPr lang="en-US" dirty="0" err="1" smtClean="0"/>
              <a:t>reden</a:t>
            </a:r>
            <a:r>
              <a:rPr lang="en-US" dirty="0" smtClean="0"/>
              <a:t> </a:t>
            </a:r>
            <a:r>
              <a:rPr lang="en-US" dirty="0" err="1" smtClean="0"/>
              <a:t>zou</a:t>
            </a:r>
            <a:r>
              <a:rPr lang="en-US" dirty="0" smtClean="0"/>
              <a:t> de </a:t>
            </a:r>
            <a:r>
              <a:rPr lang="en-US" dirty="0" err="1" smtClean="0"/>
              <a:t>oplossing</a:t>
            </a:r>
            <a:r>
              <a:rPr lang="en-US" dirty="0" smtClean="0"/>
              <a:t> van </a:t>
            </a:r>
            <a:r>
              <a:rPr lang="en-US" dirty="0" err="1" smtClean="0"/>
              <a:t>grootschalige</a:t>
            </a:r>
            <a:r>
              <a:rPr lang="en-US" dirty="0" smtClean="0"/>
              <a:t> </a:t>
            </a:r>
            <a:r>
              <a:rPr lang="en-US" dirty="0" err="1" smtClean="0"/>
              <a:t>voorzieningen</a:t>
            </a:r>
            <a:r>
              <a:rPr lang="en-US" dirty="0" smtClean="0"/>
              <a:t> (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tijdelijk</a:t>
            </a:r>
            <a:r>
              <a:rPr lang="en-US" dirty="0" smtClean="0"/>
              <a:t> </a:t>
            </a:r>
            <a:r>
              <a:rPr lang="en-US" dirty="0" err="1" smtClean="0"/>
              <a:t>verblijf</a:t>
            </a:r>
            <a:r>
              <a:rPr lang="en-US" dirty="0" smtClean="0"/>
              <a:t>!!) </a:t>
            </a:r>
            <a:r>
              <a:rPr lang="en-US" dirty="0" err="1" smtClean="0"/>
              <a:t>overwogen</a:t>
            </a:r>
            <a:r>
              <a:rPr lang="en-US" dirty="0" smtClean="0"/>
              <a:t> </a:t>
            </a:r>
            <a:r>
              <a:rPr lang="en-US" dirty="0" err="1" smtClean="0"/>
              <a:t>moeten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D5305-2920-4E2D-8EE4-6FFE324DA9B4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2249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Grenzen</a:t>
            </a:r>
            <a:r>
              <a:rPr lang="en-US" dirty="0" smtClean="0"/>
              <a:t> open. Men </a:t>
            </a:r>
            <a:r>
              <a:rPr lang="en-US" dirty="0" err="1" smtClean="0"/>
              <a:t>komt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hier</a:t>
            </a:r>
            <a:r>
              <a:rPr lang="en-US" dirty="0" smtClean="0"/>
              <a:t> </a:t>
            </a:r>
            <a:r>
              <a:rPr lang="en-US" dirty="0" err="1" smtClean="0"/>
              <a:t>omdat</a:t>
            </a:r>
            <a:r>
              <a:rPr lang="en-US" dirty="0" smtClean="0"/>
              <a:t> de </a:t>
            </a:r>
            <a:r>
              <a:rPr lang="en-US" dirty="0" err="1" smtClean="0"/>
              <a:t>grens</a:t>
            </a:r>
            <a:r>
              <a:rPr lang="en-US" dirty="0" smtClean="0"/>
              <a:t> open is, maar </a:t>
            </a:r>
            <a:r>
              <a:rPr lang="en-US" dirty="0" err="1" smtClean="0"/>
              <a:t>omdat</a:t>
            </a:r>
            <a:r>
              <a:rPr lang="en-US" dirty="0" smtClean="0"/>
              <a:t> </a:t>
            </a:r>
            <a:r>
              <a:rPr lang="en-US" dirty="0" err="1" smtClean="0"/>
              <a:t>werkgevers</a:t>
            </a:r>
            <a:r>
              <a:rPr lang="en-US" dirty="0" smtClean="0"/>
              <a:t> </a:t>
            </a:r>
            <a:r>
              <a:rPr lang="en-US" dirty="0" err="1" smtClean="0"/>
              <a:t>mensen</a:t>
            </a:r>
            <a:r>
              <a:rPr lang="en-US" dirty="0" smtClean="0"/>
              <a:t> </a:t>
            </a:r>
            <a:r>
              <a:rPr lang="en-US" dirty="0" err="1" smtClean="0"/>
              <a:t>hier</a:t>
            </a:r>
            <a:r>
              <a:rPr lang="en-US" dirty="0" smtClean="0"/>
              <a:t> </a:t>
            </a:r>
            <a:r>
              <a:rPr lang="en-US" dirty="0" err="1" smtClean="0"/>
              <a:t>heen</a:t>
            </a:r>
            <a:r>
              <a:rPr lang="en-US" dirty="0" smtClean="0"/>
              <a:t> </a:t>
            </a:r>
            <a:r>
              <a:rPr lang="en-US" dirty="0" err="1" smtClean="0"/>
              <a:t>halen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zover</a:t>
            </a:r>
            <a:r>
              <a:rPr lang="en-US" dirty="0" smtClean="0"/>
              <a:t> </a:t>
            </a:r>
            <a:r>
              <a:rPr lang="en-US" dirty="0" err="1" smtClean="0"/>
              <a:t>gelukszoekers</a:t>
            </a:r>
            <a:r>
              <a:rPr lang="en-US" dirty="0" smtClean="0"/>
              <a:t> </a:t>
            </a:r>
            <a:r>
              <a:rPr lang="en-US" dirty="0" err="1" smtClean="0"/>
              <a:t>deze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kant</a:t>
            </a:r>
            <a:r>
              <a:rPr lang="en-US" baseline="0" dirty="0" smtClean="0"/>
              <a:t> op </a:t>
            </a:r>
            <a:r>
              <a:rPr lang="en-US" baseline="0" dirty="0" err="1" smtClean="0"/>
              <a:t>komen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zullen</a:t>
            </a:r>
            <a:r>
              <a:rPr lang="en-US" baseline="0" dirty="0" smtClean="0"/>
              <a:t> we die in de </a:t>
            </a:r>
            <a:r>
              <a:rPr lang="en-US" baseline="0" dirty="0" err="1" smtClean="0"/>
              <a:t>steden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tegenkomen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2. Op </a:t>
            </a:r>
            <a:r>
              <a:rPr lang="en-US" baseline="0" dirty="0" err="1" smtClean="0"/>
              <a:t>dit</a:t>
            </a:r>
            <a:r>
              <a:rPr lang="en-US" baseline="0" dirty="0" smtClean="0"/>
              <a:t> moment is de </a:t>
            </a:r>
            <a:r>
              <a:rPr lang="en-US" baseline="0" dirty="0" err="1" smtClean="0"/>
              <a:t>ergste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druk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even </a:t>
            </a:r>
            <a:r>
              <a:rPr lang="en-US" baseline="0" dirty="0" err="1" smtClean="0"/>
              <a:t>af</a:t>
            </a:r>
            <a:r>
              <a:rPr lang="en-US" baseline="0" dirty="0" smtClean="0"/>
              <a:t> door </a:t>
            </a:r>
            <a:r>
              <a:rPr lang="en-US" baseline="0" dirty="0" err="1" smtClean="0"/>
              <a:t>zwakke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economie</a:t>
            </a:r>
            <a:r>
              <a:rPr lang="en-US" baseline="0" dirty="0" smtClean="0"/>
              <a:t>. Maar…</a:t>
            </a:r>
          </a:p>
          <a:p>
            <a:r>
              <a:rPr lang="en-US" baseline="0" dirty="0" err="1" smtClean="0"/>
              <a:t>Aantrekkende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economie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heeft</a:t>
            </a:r>
            <a:r>
              <a:rPr lang="en-US" baseline="0" dirty="0" smtClean="0"/>
              <a:t> twee </a:t>
            </a:r>
            <a:r>
              <a:rPr lang="en-US" baseline="0" dirty="0" err="1" smtClean="0"/>
              <a:t>effecten</a:t>
            </a:r>
            <a:r>
              <a:rPr lang="en-US" baseline="0" dirty="0" smtClean="0"/>
              <a:t> die </a:t>
            </a:r>
            <a:r>
              <a:rPr lang="en-US" baseline="0" dirty="0" err="1" smtClean="0"/>
              <a:t>beide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vraag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huisvesting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beïnvloeden</a:t>
            </a:r>
            <a:endParaRPr lang="en-US" baseline="0" dirty="0" smtClean="0"/>
          </a:p>
          <a:p>
            <a:r>
              <a:rPr lang="en-US" baseline="0" dirty="0" smtClean="0"/>
              <a:t>Meer </a:t>
            </a:r>
            <a:r>
              <a:rPr lang="en-US" baseline="0" dirty="0" err="1" smtClean="0"/>
              <a:t>personeel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nodig</a:t>
            </a:r>
            <a:r>
              <a:rPr lang="en-US" baseline="0" dirty="0" smtClean="0"/>
              <a:t> en minder </a:t>
            </a:r>
            <a:r>
              <a:rPr lang="en-US" baseline="0" dirty="0" err="1" smtClean="0"/>
              <a:t>woningen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beschikbaar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D5305-2920-4E2D-8EE4-6FFE324DA9B4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2249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D5305-2920-4E2D-8EE4-6FFE324DA9B4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679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D5305-2920-4E2D-8EE4-6FFE324DA9B4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2249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D5305-2920-4E2D-8EE4-6FFE324DA9B4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2249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4A07-4721-4F9F-9795-37FD189FB750}" type="datetimeFigureOut">
              <a:rPr lang="nl-NL" smtClean="0"/>
              <a:pPr/>
              <a:t>10-12-2013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7E96-61F1-4783-8422-FBF70188926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4A07-4721-4F9F-9795-37FD189FB750}" type="datetimeFigureOut">
              <a:rPr lang="nl-NL" smtClean="0"/>
              <a:pPr/>
              <a:t>10-12-2013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7E96-61F1-4783-8422-FBF70188926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4A07-4721-4F9F-9795-37FD189FB750}" type="datetimeFigureOut">
              <a:rPr lang="nl-NL" smtClean="0"/>
              <a:pPr/>
              <a:t>10-12-2013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7E96-61F1-4783-8422-FBF701889268}" type="slidenum">
              <a:rPr lang="nl-NL" smtClean="0"/>
              <a:pPr/>
              <a:t>‹nr.›</a:t>
            </a:fld>
            <a:endParaRPr lang="nl-N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4A07-4721-4F9F-9795-37FD189FB750}" type="datetimeFigureOut">
              <a:rPr lang="nl-NL" smtClean="0"/>
              <a:pPr/>
              <a:t>10-12-2013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7E96-61F1-4783-8422-FBF701889268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4A07-4721-4F9F-9795-37FD189FB750}" type="datetimeFigureOut">
              <a:rPr lang="nl-NL" smtClean="0"/>
              <a:pPr/>
              <a:t>10-12-2013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7E96-61F1-4783-8422-FBF70188926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4A07-4721-4F9F-9795-37FD189FB750}" type="datetimeFigureOut">
              <a:rPr lang="nl-NL" smtClean="0"/>
              <a:pPr/>
              <a:t>10-12-2013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7E96-61F1-4783-8422-FBF701889268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4A07-4721-4F9F-9795-37FD189FB750}" type="datetimeFigureOut">
              <a:rPr lang="nl-NL" smtClean="0"/>
              <a:pPr/>
              <a:t>10-12-2013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7E96-61F1-4783-8422-FBF70188926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4A07-4721-4F9F-9795-37FD189FB750}" type="datetimeFigureOut">
              <a:rPr lang="nl-NL" smtClean="0"/>
              <a:pPr/>
              <a:t>10-12-2013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7E96-61F1-4783-8422-FBF70188926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4A07-4721-4F9F-9795-37FD189FB750}" type="datetimeFigureOut">
              <a:rPr lang="nl-NL" smtClean="0"/>
              <a:pPr/>
              <a:t>10-12-2013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7E96-61F1-4783-8422-FBF70188926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4A07-4721-4F9F-9795-37FD189FB750}" type="datetimeFigureOut">
              <a:rPr lang="nl-NL" smtClean="0"/>
              <a:pPr/>
              <a:t>10-12-2013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7E96-61F1-4783-8422-FBF701889268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4A07-4721-4F9F-9795-37FD189FB750}" type="datetimeFigureOut">
              <a:rPr lang="nl-NL" smtClean="0"/>
              <a:pPr/>
              <a:t>10-12-2013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7E96-61F1-4783-8422-FBF701889268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B4D4A07-4721-4F9F-9795-37FD189FB750}" type="datetimeFigureOut">
              <a:rPr lang="nl-NL" smtClean="0"/>
              <a:pPr/>
              <a:t>10-12-2013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5677E96-61F1-4783-8422-FBF701889268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</p:spPr>
        <p:txBody>
          <a:bodyPr>
            <a:normAutofit fontScale="90000"/>
          </a:bodyPr>
          <a:lstStyle/>
          <a:p>
            <a:r>
              <a:rPr lang="nl-NL" b="1" dirty="0" smtClean="0"/>
              <a:t>Wim Reedijk</a:t>
            </a:r>
            <a:br>
              <a:rPr lang="nl-NL" b="1" dirty="0" smtClean="0"/>
            </a:br>
            <a:r>
              <a:rPr lang="nl-NL" b="1" dirty="0" smtClean="0"/>
              <a:t>Expertisecentrum </a:t>
            </a:r>
            <a:r>
              <a:rPr lang="nl-NL" b="1" dirty="0" err="1" smtClean="0"/>
              <a:t>flexwonen</a:t>
            </a:r>
            <a:r>
              <a:rPr lang="nl-NL" b="1" dirty="0" smtClean="0"/>
              <a:t> </a:t>
            </a:r>
            <a:r>
              <a:rPr lang="nl-NL" b="1" dirty="0"/>
              <a:t>voor </a:t>
            </a:r>
            <a:r>
              <a:rPr lang="nl-NL" b="1" dirty="0" smtClean="0"/>
              <a:t>arbeidsmigranten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499992" y="3789039"/>
            <a:ext cx="2748731" cy="1240161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634" y="3573015"/>
            <a:ext cx="53467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65781"/>
            <a:ext cx="2160240" cy="93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53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338328"/>
            <a:ext cx="7776864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 </a:t>
            </a:r>
            <a:r>
              <a:rPr lang="en-US" dirty="0" err="1" smtClean="0"/>
              <a:t>Welke</a:t>
            </a:r>
            <a:r>
              <a:rPr lang="en-US" dirty="0" smtClean="0"/>
              <a:t> </a:t>
            </a:r>
            <a:r>
              <a:rPr lang="en-US" dirty="0" err="1" smtClean="0"/>
              <a:t>strategie</a:t>
            </a:r>
            <a:r>
              <a:rPr lang="en-US" dirty="0" smtClean="0"/>
              <a:t>? </a:t>
            </a:r>
            <a:br>
              <a:rPr lang="en-US" dirty="0" smtClean="0"/>
            </a:b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paar</a:t>
            </a:r>
            <a:r>
              <a:rPr lang="en-US" dirty="0" smtClean="0"/>
              <a:t> </a:t>
            </a:r>
            <a:r>
              <a:rPr lang="en-US" dirty="0" err="1" smtClean="0"/>
              <a:t>aanbevelingen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0272" y="5805264"/>
            <a:ext cx="1883827" cy="81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jdelijke aanduiding voor inhoud 5"/>
          <p:cNvSpPr>
            <a:spLocks noGrp="1"/>
          </p:cNvSpPr>
          <p:nvPr>
            <p:ph sz="quarter" idx="14"/>
          </p:nvPr>
        </p:nvSpPr>
        <p:spPr>
          <a:xfrm>
            <a:off x="683568" y="1772816"/>
            <a:ext cx="7776864" cy="410445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err="1" smtClean="0"/>
              <a:t>Denk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goed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na</a:t>
            </a:r>
            <a:r>
              <a:rPr lang="en-US" sz="3200" b="1" dirty="0" smtClean="0"/>
              <a:t> over de </a:t>
            </a:r>
            <a:r>
              <a:rPr lang="en-US" sz="3200" b="1" dirty="0" err="1" smtClean="0"/>
              <a:t>verschillende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behoefte</a:t>
            </a:r>
            <a:r>
              <a:rPr lang="en-US" sz="3200" b="1" dirty="0" smtClean="0"/>
              <a:t> van </a:t>
            </a:r>
            <a:r>
              <a:rPr lang="en-US" sz="3200" b="1" dirty="0" err="1" smtClean="0"/>
              <a:t>kort</a:t>
            </a:r>
            <a:r>
              <a:rPr lang="en-US" sz="3200" b="1" dirty="0" smtClean="0"/>
              <a:t>- en </a:t>
            </a:r>
            <a:r>
              <a:rPr lang="en-US" sz="3200" b="1" dirty="0" err="1" smtClean="0"/>
              <a:t>langverblijvers</a:t>
            </a:r>
            <a:endParaRPr lang="en-US" sz="3200" b="1" dirty="0" smtClean="0"/>
          </a:p>
          <a:p>
            <a:r>
              <a:rPr lang="en-US" sz="3200" dirty="0" err="1" smtClean="0"/>
              <a:t>Kortverblijvers</a:t>
            </a:r>
            <a:r>
              <a:rPr lang="en-US" sz="3200" dirty="0" smtClean="0"/>
              <a:t> </a:t>
            </a:r>
            <a:r>
              <a:rPr lang="en-US" sz="3200" dirty="0" err="1" smtClean="0"/>
              <a:t>willen</a:t>
            </a:r>
            <a:r>
              <a:rPr lang="en-US" sz="3200" dirty="0" smtClean="0"/>
              <a:t> </a:t>
            </a:r>
            <a:r>
              <a:rPr lang="en-US" sz="3200" dirty="0" err="1" smtClean="0"/>
              <a:t>kant</a:t>
            </a:r>
            <a:r>
              <a:rPr lang="en-US" sz="3200" dirty="0" smtClean="0"/>
              <a:t>-en-</a:t>
            </a:r>
            <a:r>
              <a:rPr lang="en-US" sz="3200" dirty="0" err="1" smtClean="0"/>
              <a:t>klaaroplossingen</a:t>
            </a:r>
            <a:r>
              <a:rPr lang="en-US" sz="3200" dirty="0" smtClean="0"/>
              <a:t>, </a:t>
            </a:r>
            <a:r>
              <a:rPr lang="en-US" sz="3200" dirty="0" err="1" smtClean="0"/>
              <a:t>inclusief</a:t>
            </a:r>
            <a:r>
              <a:rPr lang="en-US" sz="3200" dirty="0" smtClean="0"/>
              <a:t> </a:t>
            </a:r>
            <a:r>
              <a:rPr lang="en-US" sz="3200" dirty="0" err="1" smtClean="0"/>
              <a:t>voorzieningen</a:t>
            </a:r>
            <a:r>
              <a:rPr lang="en-US" sz="3200" dirty="0" smtClean="0"/>
              <a:t> </a:t>
            </a:r>
            <a:r>
              <a:rPr lang="en-US" sz="3200" dirty="0" err="1" smtClean="0"/>
              <a:t>voor</a:t>
            </a:r>
            <a:r>
              <a:rPr lang="en-US" sz="3200" dirty="0" smtClean="0"/>
              <a:t> </a:t>
            </a:r>
            <a:r>
              <a:rPr lang="en-US" sz="3200" dirty="0" err="1" smtClean="0"/>
              <a:t>vermaak</a:t>
            </a:r>
            <a:r>
              <a:rPr lang="en-US" sz="3200" dirty="0" smtClean="0"/>
              <a:t>, sport, etc. </a:t>
            </a:r>
          </a:p>
          <a:p>
            <a:r>
              <a:rPr lang="en-US" sz="3200" dirty="0" err="1" smtClean="0"/>
              <a:t>Bij</a:t>
            </a:r>
            <a:r>
              <a:rPr lang="en-US" sz="3200" dirty="0" smtClean="0"/>
              <a:t> </a:t>
            </a:r>
            <a:r>
              <a:rPr lang="en-US" sz="3200" dirty="0" err="1" smtClean="0"/>
              <a:t>lang</a:t>
            </a:r>
            <a:r>
              <a:rPr lang="en-US" sz="3200" dirty="0" smtClean="0"/>
              <a:t> </a:t>
            </a:r>
            <a:r>
              <a:rPr lang="en-US" sz="3200" dirty="0" err="1" smtClean="0"/>
              <a:t>verblijf</a:t>
            </a:r>
            <a:r>
              <a:rPr lang="en-US" sz="3200" dirty="0" smtClean="0"/>
              <a:t> </a:t>
            </a:r>
            <a:r>
              <a:rPr lang="en-US" sz="3200" dirty="0" err="1" smtClean="0"/>
              <a:t>worden</a:t>
            </a:r>
            <a:r>
              <a:rPr lang="en-US" sz="3200" dirty="0" smtClean="0"/>
              <a:t> </a:t>
            </a:r>
            <a:r>
              <a:rPr lang="en-US" sz="3200" dirty="0" err="1" smtClean="0"/>
              <a:t>eigen</a:t>
            </a:r>
            <a:r>
              <a:rPr lang="en-US" sz="3200" dirty="0" smtClean="0"/>
              <a:t> </a:t>
            </a:r>
            <a:r>
              <a:rPr lang="en-US" sz="3200" dirty="0" err="1" smtClean="0"/>
              <a:t>woonruimte</a:t>
            </a:r>
            <a:r>
              <a:rPr lang="en-US" sz="3200" dirty="0" smtClean="0"/>
              <a:t> en </a:t>
            </a:r>
            <a:r>
              <a:rPr lang="en-US" sz="3200" dirty="0" err="1" smtClean="0"/>
              <a:t>integratie</a:t>
            </a:r>
            <a:r>
              <a:rPr lang="en-US" sz="3200" dirty="0" smtClean="0"/>
              <a:t> </a:t>
            </a:r>
            <a:r>
              <a:rPr lang="en-US" sz="3200" dirty="0" err="1" smtClean="0"/>
              <a:t>belangrijk</a:t>
            </a:r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65354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338328"/>
            <a:ext cx="7776864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 </a:t>
            </a:r>
            <a:r>
              <a:rPr lang="en-US" dirty="0" err="1" smtClean="0"/>
              <a:t>Welke</a:t>
            </a:r>
            <a:r>
              <a:rPr lang="en-US" dirty="0" smtClean="0"/>
              <a:t> </a:t>
            </a:r>
            <a:r>
              <a:rPr lang="en-US" dirty="0" err="1" smtClean="0"/>
              <a:t>strategie</a:t>
            </a:r>
            <a:r>
              <a:rPr lang="en-US" dirty="0" smtClean="0"/>
              <a:t>? </a:t>
            </a:r>
            <a:br>
              <a:rPr lang="en-US" dirty="0" smtClean="0"/>
            </a:b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paar</a:t>
            </a:r>
            <a:r>
              <a:rPr lang="en-US" dirty="0" smtClean="0"/>
              <a:t> </a:t>
            </a:r>
            <a:r>
              <a:rPr lang="en-US" dirty="0" err="1" smtClean="0"/>
              <a:t>aanbevelingen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0272" y="5805264"/>
            <a:ext cx="1883827" cy="81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jdelijke aanduiding voor inhoud 5"/>
          <p:cNvSpPr>
            <a:spLocks noGrp="1"/>
          </p:cNvSpPr>
          <p:nvPr>
            <p:ph sz="quarter" idx="14"/>
          </p:nvPr>
        </p:nvSpPr>
        <p:spPr>
          <a:xfrm>
            <a:off x="683568" y="1772816"/>
            <a:ext cx="7776864" cy="410445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3200" b="1" dirty="0" err="1" smtClean="0"/>
              <a:t>Overweeg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toch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toepassing</a:t>
            </a:r>
            <a:r>
              <a:rPr lang="en-US" sz="3200" b="1" dirty="0" smtClean="0"/>
              <a:t> van de bed-</a:t>
            </a:r>
            <a:r>
              <a:rPr lang="en-US" sz="3200" b="1" dirty="0" err="1" smtClean="0"/>
              <a:t>voor</a:t>
            </a:r>
            <a:r>
              <a:rPr lang="en-US" sz="3200" b="1" dirty="0" smtClean="0"/>
              <a:t>-</a:t>
            </a:r>
            <a:r>
              <a:rPr lang="en-US" sz="3200" b="1" dirty="0" err="1" smtClean="0"/>
              <a:t>bedregeling</a:t>
            </a:r>
            <a:endParaRPr lang="en-US" sz="3200" b="1" dirty="0" smtClean="0"/>
          </a:p>
          <a:p>
            <a:r>
              <a:rPr lang="en-US" sz="3200" dirty="0" err="1" smtClean="0"/>
              <a:t>Géén</a:t>
            </a:r>
            <a:r>
              <a:rPr lang="en-US" sz="3200" dirty="0" smtClean="0"/>
              <a:t> </a:t>
            </a:r>
            <a:r>
              <a:rPr lang="en-US" sz="3200" dirty="0" err="1" smtClean="0"/>
              <a:t>gedoogbeleid</a:t>
            </a:r>
            <a:r>
              <a:rPr lang="en-US" sz="3200" dirty="0" smtClean="0"/>
              <a:t>, maar </a:t>
            </a:r>
            <a:r>
              <a:rPr lang="en-US" sz="3200" dirty="0" err="1" smtClean="0"/>
              <a:t>wel</a:t>
            </a:r>
            <a:r>
              <a:rPr lang="en-US" sz="3200" dirty="0" smtClean="0"/>
              <a:t> </a:t>
            </a:r>
            <a:r>
              <a:rPr lang="en-US" sz="3200" dirty="0" err="1" smtClean="0"/>
              <a:t>optimaal</a:t>
            </a:r>
            <a:r>
              <a:rPr lang="en-US" sz="3200" dirty="0" smtClean="0"/>
              <a:t> </a:t>
            </a:r>
            <a:r>
              <a:rPr lang="en-US" sz="3200" dirty="0" err="1" smtClean="0"/>
              <a:t>ruimte</a:t>
            </a:r>
            <a:r>
              <a:rPr lang="en-US" sz="3200" dirty="0" smtClean="0"/>
              <a:t> </a:t>
            </a:r>
            <a:r>
              <a:rPr lang="en-US" sz="3200" dirty="0" err="1" smtClean="0"/>
              <a:t>geven</a:t>
            </a:r>
            <a:r>
              <a:rPr lang="en-US" sz="3200" dirty="0" smtClean="0"/>
              <a:t> </a:t>
            </a:r>
            <a:r>
              <a:rPr lang="en-US" sz="3200" dirty="0" err="1" smtClean="0"/>
              <a:t>aan</a:t>
            </a:r>
            <a:r>
              <a:rPr lang="en-US" sz="3200" dirty="0" smtClean="0"/>
              <a:t> </a:t>
            </a:r>
            <a:r>
              <a:rPr lang="en-US" sz="3200" dirty="0" err="1" smtClean="0"/>
              <a:t>ondernemers</a:t>
            </a:r>
            <a:r>
              <a:rPr lang="en-US" sz="3200" dirty="0" smtClean="0"/>
              <a:t> die het </a:t>
            </a:r>
            <a:r>
              <a:rPr lang="en-US" sz="3200" dirty="0" err="1" smtClean="0"/>
              <a:t>goed</a:t>
            </a:r>
            <a:r>
              <a:rPr lang="en-US" sz="3200" dirty="0" smtClean="0"/>
              <a:t> </a:t>
            </a:r>
            <a:r>
              <a:rPr lang="en-US" sz="3200" dirty="0" err="1" smtClean="0"/>
              <a:t>willen</a:t>
            </a:r>
            <a:r>
              <a:rPr lang="en-US" sz="3200" dirty="0" smtClean="0"/>
              <a:t> </a:t>
            </a:r>
            <a:r>
              <a:rPr lang="en-US" sz="3200" dirty="0" err="1" smtClean="0"/>
              <a:t>doen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De </a:t>
            </a:r>
            <a:r>
              <a:rPr lang="en-US" sz="3200" dirty="0" err="1" smtClean="0"/>
              <a:t>bewijsvoering</a:t>
            </a:r>
            <a:r>
              <a:rPr lang="en-US" sz="3200" dirty="0" smtClean="0"/>
              <a:t> </a:t>
            </a:r>
            <a:r>
              <a:rPr lang="en-US" sz="3200" dirty="0" err="1" smtClean="0"/>
              <a:t>ligt</a:t>
            </a:r>
            <a:r>
              <a:rPr lang="en-US" sz="3200" dirty="0" smtClean="0"/>
              <a:t> in het SNF-</a:t>
            </a:r>
            <a:r>
              <a:rPr lang="en-US" sz="3200" dirty="0" err="1" smtClean="0"/>
              <a:t>keurmerk</a:t>
            </a:r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nl-NL" sz="3200" dirty="0"/>
          </a:p>
        </p:txBody>
      </p:sp>
      <p:pic>
        <p:nvPicPr>
          <p:cNvPr id="2" name="Picture 2" descr="C:\Users\Wim_2\Pictures\snf 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5013176"/>
            <a:ext cx="352425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55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338328"/>
            <a:ext cx="7776864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 </a:t>
            </a:r>
            <a:r>
              <a:rPr lang="en-US" dirty="0" err="1" smtClean="0"/>
              <a:t>Welke</a:t>
            </a:r>
            <a:r>
              <a:rPr lang="en-US" dirty="0" smtClean="0"/>
              <a:t> </a:t>
            </a:r>
            <a:r>
              <a:rPr lang="en-US" dirty="0" err="1" smtClean="0"/>
              <a:t>strategie</a:t>
            </a:r>
            <a:r>
              <a:rPr lang="en-US" dirty="0" smtClean="0"/>
              <a:t>? </a:t>
            </a:r>
            <a:br>
              <a:rPr lang="en-US" dirty="0" smtClean="0"/>
            </a:b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paar</a:t>
            </a:r>
            <a:r>
              <a:rPr lang="en-US" dirty="0" smtClean="0"/>
              <a:t> </a:t>
            </a:r>
            <a:r>
              <a:rPr lang="en-US" dirty="0" err="1" smtClean="0"/>
              <a:t>aanbevelingen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0272" y="5805264"/>
            <a:ext cx="1883827" cy="81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jdelijke aanduiding voor inhoud 5"/>
          <p:cNvSpPr>
            <a:spLocks noGrp="1"/>
          </p:cNvSpPr>
          <p:nvPr>
            <p:ph sz="quarter" idx="14"/>
          </p:nvPr>
        </p:nvSpPr>
        <p:spPr>
          <a:xfrm>
            <a:off x="683568" y="1772816"/>
            <a:ext cx="7776864" cy="410445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3200" b="1" dirty="0" smtClean="0"/>
              <a:t>Leer </a:t>
            </a:r>
            <a:r>
              <a:rPr lang="en-US" sz="3200" b="1" dirty="0"/>
              <a:t>van de </a:t>
            </a:r>
            <a:r>
              <a:rPr lang="en-US" sz="3200" b="1" dirty="0" err="1"/>
              <a:t>aanpak</a:t>
            </a:r>
            <a:r>
              <a:rPr lang="en-US" sz="3200" b="1" dirty="0"/>
              <a:t> </a:t>
            </a:r>
            <a:r>
              <a:rPr lang="en-US" sz="3200" b="1" dirty="0" err="1" smtClean="0"/>
              <a:t>recreatieparken</a:t>
            </a:r>
            <a:r>
              <a:rPr lang="en-US" sz="3200" b="1" dirty="0" smtClean="0"/>
              <a:t> op </a:t>
            </a:r>
            <a:r>
              <a:rPr lang="en-US" sz="3200" b="1" dirty="0"/>
              <a:t>de </a:t>
            </a:r>
            <a:r>
              <a:rPr lang="en-US" sz="3200" b="1" dirty="0" err="1" smtClean="0"/>
              <a:t>Veluwe</a:t>
            </a:r>
            <a:r>
              <a:rPr lang="en-US" sz="3200" b="1" dirty="0" smtClean="0"/>
              <a:t> :</a:t>
            </a:r>
          </a:p>
          <a:p>
            <a:r>
              <a:rPr lang="en-US" sz="3200" dirty="0" smtClean="0"/>
              <a:t>Pilots om enkele parken om te bouwen tot fatsoenlijke huisvesting voor tijdelijke </a:t>
            </a:r>
            <a:r>
              <a:rPr lang="en-US" sz="3200" dirty="0" err="1" smtClean="0"/>
              <a:t>arbeidsmigranten</a:t>
            </a:r>
            <a:r>
              <a:rPr lang="en-US" sz="3200" dirty="0" smtClean="0"/>
              <a:t> </a:t>
            </a:r>
            <a:r>
              <a:rPr lang="en-US" sz="3200" dirty="0" err="1" smtClean="0"/>
              <a:t>èn</a:t>
            </a:r>
            <a:r>
              <a:rPr lang="en-US" sz="3200" dirty="0" smtClean="0"/>
              <a:t> consequente </a:t>
            </a:r>
            <a:r>
              <a:rPr lang="en-US" sz="3200" dirty="0" err="1" smtClean="0"/>
              <a:t>handhaving</a:t>
            </a:r>
            <a:r>
              <a:rPr lang="en-US" sz="3200" dirty="0" smtClean="0"/>
              <a:t> op de rest</a:t>
            </a:r>
          </a:p>
          <a:p>
            <a:r>
              <a:rPr lang="en-US" sz="3200" dirty="0" err="1" smtClean="0"/>
              <a:t>Doel</a:t>
            </a:r>
            <a:r>
              <a:rPr lang="en-US" sz="3200" dirty="0" smtClean="0"/>
              <a:t>: </a:t>
            </a:r>
            <a:r>
              <a:rPr lang="en-US" sz="3200" dirty="0" err="1" smtClean="0"/>
              <a:t>positieve</a:t>
            </a:r>
            <a:r>
              <a:rPr lang="en-US" sz="3200" dirty="0" smtClean="0"/>
              <a:t> </a:t>
            </a:r>
            <a:r>
              <a:rPr lang="en-US" sz="3200" dirty="0" err="1" smtClean="0"/>
              <a:t>effecten</a:t>
            </a:r>
            <a:r>
              <a:rPr lang="en-US" sz="3200" dirty="0" smtClean="0"/>
              <a:t> </a:t>
            </a:r>
            <a:r>
              <a:rPr lang="en-US" sz="3200" dirty="0" err="1" smtClean="0"/>
              <a:t>voor</a:t>
            </a:r>
            <a:r>
              <a:rPr lang="en-US" sz="3200" dirty="0" smtClean="0"/>
              <a:t> </a:t>
            </a:r>
            <a:r>
              <a:rPr lang="en-US" sz="3200" dirty="0" err="1" smtClean="0"/>
              <a:t>recreatie</a:t>
            </a:r>
            <a:r>
              <a:rPr lang="en-US" sz="3200" dirty="0" smtClean="0"/>
              <a:t> </a:t>
            </a:r>
            <a:r>
              <a:rPr lang="en-US" sz="3200" dirty="0" err="1" smtClean="0"/>
              <a:t>èn</a:t>
            </a:r>
            <a:r>
              <a:rPr lang="en-US" sz="3200" dirty="0" smtClean="0"/>
              <a:t> </a:t>
            </a:r>
            <a:r>
              <a:rPr lang="en-US" sz="3200" dirty="0" err="1" smtClean="0"/>
              <a:t>huisvesting</a:t>
            </a:r>
            <a:r>
              <a:rPr lang="en-US" sz="3200" dirty="0" smtClean="0"/>
              <a:t> </a:t>
            </a:r>
            <a:r>
              <a:rPr lang="en-US" sz="3200" dirty="0" err="1" smtClean="0"/>
              <a:t>arbeidsmigranten</a:t>
            </a:r>
            <a:endParaRPr lang="en-US" sz="3200" dirty="0" smtClean="0"/>
          </a:p>
          <a:p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87296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338328"/>
            <a:ext cx="7776864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 </a:t>
            </a:r>
            <a:r>
              <a:rPr lang="en-US" dirty="0" err="1" smtClean="0"/>
              <a:t>Welke</a:t>
            </a:r>
            <a:r>
              <a:rPr lang="en-US" dirty="0" smtClean="0"/>
              <a:t> </a:t>
            </a:r>
            <a:r>
              <a:rPr lang="en-US" dirty="0" err="1" smtClean="0"/>
              <a:t>strategie</a:t>
            </a:r>
            <a:r>
              <a:rPr lang="en-US" dirty="0" smtClean="0"/>
              <a:t>? </a:t>
            </a:r>
            <a:br>
              <a:rPr lang="en-US" dirty="0" smtClean="0"/>
            </a:b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paar</a:t>
            </a:r>
            <a:r>
              <a:rPr lang="en-US" dirty="0" smtClean="0"/>
              <a:t> </a:t>
            </a:r>
            <a:r>
              <a:rPr lang="en-US" dirty="0" err="1" smtClean="0"/>
              <a:t>aanbevelingen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0272" y="5805264"/>
            <a:ext cx="1883827" cy="81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jdelijke aanduiding voor inhoud 5"/>
          <p:cNvSpPr>
            <a:spLocks noGrp="1"/>
          </p:cNvSpPr>
          <p:nvPr>
            <p:ph sz="quarter" idx="14"/>
          </p:nvPr>
        </p:nvSpPr>
        <p:spPr>
          <a:xfrm>
            <a:off x="683568" y="1772816"/>
            <a:ext cx="7776864" cy="410445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3200" b="1" dirty="0" err="1" smtClean="0"/>
              <a:t>Kom</a:t>
            </a:r>
            <a:r>
              <a:rPr lang="en-US" sz="3200" b="1" dirty="0" smtClean="0"/>
              <a:t> met </a:t>
            </a:r>
            <a:r>
              <a:rPr lang="en-US" sz="3200" b="1" dirty="0" err="1" smtClean="0"/>
              <a:t>een</a:t>
            </a:r>
            <a:r>
              <a:rPr lang="en-US" sz="3200" b="1" dirty="0" smtClean="0"/>
              <a:t> call for proposals</a:t>
            </a:r>
          </a:p>
          <a:p>
            <a:r>
              <a:rPr lang="en-US" sz="3200" dirty="0" err="1" smtClean="0"/>
              <a:t>Gemeenten</a:t>
            </a:r>
            <a:r>
              <a:rPr lang="en-US" sz="3200" dirty="0" smtClean="0"/>
              <a:t> </a:t>
            </a:r>
            <a:r>
              <a:rPr lang="en-US" sz="3200" dirty="0" err="1" smtClean="0"/>
              <a:t>hebben</a:t>
            </a:r>
            <a:r>
              <a:rPr lang="en-US" sz="3200" dirty="0" smtClean="0"/>
              <a:t> nu </a:t>
            </a:r>
            <a:r>
              <a:rPr lang="en-US" sz="3200" dirty="0" err="1" smtClean="0"/>
              <a:t>ruimtelijk</a:t>
            </a:r>
            <a:r>
              <a:rPr lang="en-US" sz="3200" dirty="0" smtClean="0"/>
              <a:t> </a:t>
            </a:r>
            <a:r>
              <a:rPr lang="en-US" sz="3200" dirty="0" err="1" smtClean="0"/>
              <a:t>beleid</a:t>
            </a:r>
            <a:endParaRPr lang="en-US" sz="3200" dirty="0"/>
          </a:p>
          <a:p>
            <a:r>
              <a:rPr lang="en-US" sz="3200" dirty="0" err="1" smtClean="0"/>
              <a:t>Nodig</a:t>
            </a:r>
            <a:r>
              <a:rPr lang="en-US" sz="3200" dirty="0" smtClean="0"/>
              <a:t> </a:t>
            </a:r>
            <a:r>
              <a:rPr lang="en-US" sz="3200" dirty="0" err="1" smtClean="0"/>
              <a:t>huisvesters</a:t>
            </a:r>
            <a:r>
              <a:rPr lang="en-US" sz="3200" dirty="0" smtClean="0"/>
              <a:t> en </a:t>
            </a:r>
            <a:r>
              <a:rPr lang="en-US" sz="3200" dirty="0" err="1" smtClean="0"/>
              <a:t>werkgevers</a:t>
            </a:r>
            <a:r>
              <a:rPr lang="en-US" sz="3200" dirty="0" smtClean="0"/>
              <a:t> </a:t>
            </a:r>
            <a:r>
              <a:rPr lang="en-US" sz="3200" dirty="0" err="1" smtClean="0"/>
              <a:t>expliciet</a:t>
            </a:r>
            <a:r>
              <a:rPr lang="en-US" sz="3200" dirty="0" smtClean="0"/>
              <a:t> </a:t>
            </a:r>
            <a:r>
              <a:rPr lang="en-US" sz="3200" dirty="0" err="1" smtClean="0"/>
              <a:t>uit</a:t>
            </a:r>
            <a:r>
              <a:rPr lang="en-US" sz="3200" dirty="0" smtClean="0"/>
              <a:t> </a:t>
            </a:r>
            <a:r>
              <a:rPr lang="en-US" sz="3200" dirty="0" err="1" smtClean="0"/>
              <a:t>om</a:t>
            </a:r>
            <a:r>
              <a:rPr lang="en-US" sz="3200" dirty="0" smtClean="0"/>
              <a:t> </a:t>
            </a:r>
            <a:r>
              <a:rPr lang="en-US" sz="3200" dirty="0" err="1" smtClean="0"/>
              <a:t>dat</a:t>
            </a:r>
            <a:r>
              <a:rPr lang="en-US" sz="3200" dirty="0" smtClean="0"/>
              <a:t> </a:t>
            </a:r>
            <a:r>
              <a:rPr lang="en-US" sz="3200" dirty="0" err="1" smtClean="0"/>
              <a:t>te</a:t>
            </a:r>
            <a:r>
              <a:rPr lang="en-US" sz="3200" dirty="0" smtClean="0"/>
              <a:t> </a:t>
            </a:r>
            <a:r>
              <a:rPr lang="en-US" sz="3200" dirty="0" err="1" smtClean="0"/>
              <a:t>gebruiken</a:t>
            </a:r>
            <a:r>
              <a:rPr lang="en-US" sz="3200" dirty="0" smtClean="0"/>
              <a:t> en met </a:t>
            </a:r>
            <a:r>
              <a:rPr lang="en-US" sz="3200" dirty="0" err="1" smtClean="0"/>
              <a:t>voorstellen</a:t>
            </a:r>
            <a:r>
              <a:rPr lang="en-US" sz="3200" dirty="0" smtClean="0"/>
              <a:t> </a:t>
            </a:r>
            <a:r>
              <a:rPr lang="en-US" sz="3200" dirty="0" err="1" smtClean="0"/>
              <a:t>te</a:t>
            </a:r>
            <a:r>
              <a:rPr lang="en-US" sz="3200" dirty="0" smtClean="0"/>
              <a:t> </a:t>
            </a:r>
            <a:r>
              <a:rPr lang="en-US" sz="3200" dirty="0" err="1" smtClean="0"/>
              <a:t>komen</a:t>
            </a:r>
            <a:r>
              <a:rPr lang="en-US" sz="3200" dirty="0" smtClean="0"/>
              <a:t> </a:t>
            </a:r>
            <a:r>
              <a:rPr lang="en-US" sz="3200" dirty="0" err="1" smtClean="0"/>
              <a:t>voor</a:t>
            </a:r>
            <a:r>
              <a:rPr lang="en-US" sz="3200" dirty="0" smtClean="0"/>
              <a:t> </a:t>
            </a:r>
            <a:r>
              <a:rPr lang="en-US" sz="3200" dirty="0" err="1" smtClean="0"/>
              <a:t>huisvesting</a:t>
            </a:r>
            <a:r>
              <a:rPr lang="en-US" sz="3200" dirty="0" smtClean="0"/>
              <a:t>.</a:t>
            </a:r>
          </a:p>
          <a:p>
            <a:r>
              <a:rPr lang="en-US" sz="3200" dirty="0" err="1" smtClean="0"/>
              <a:t>Zeg</a:t>
            </a:r>
            <a:r>
              <a:rPr lang="en-US" sz="3200" dirty="0" smtClean="0"/>
              <a:t> </a:t>
            </a:r>
            <a:r>
              <a:rPr lang="en-US" sz="3200" dirty="0" err="1" smtClean="0"/>
              <a:t>ja</a:t>
            </a:r>
            <a:r>
              <a:rPr lang="en-US" sz="3200" dirty="0" smtClean="0"/>
              <a:t>, </a:t>
            </a:r>
            <a:r>
              <a:rPr lang="en-US" sz="3200" dirty="0" err="1" smtClean="0"/>
              <a:t>tenzij</a:t>
            </a:r>
            <a:r>
              <a:rPr lang="en-US" sz="3200" dirty="0" smtClean="0"/>
              <a:t>…</a:t>
            </a:r>
          </a:p>
          <a:p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24849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338328"/>
            <a:ext cx="7776864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 </a:t>
            </a:r>
            <a:r>
              <a:rPr lang="en-US" dirty="0" err="1" smtClean="0"/>
              <a:t>Welke</a:t>
            </a:r>
            <a:r>
              <a:rPr lang="en-US" dirty="0" smtClean="0"/>
              <a:t> </a:t>
            </a:r>
            <a:r>
              <a:rPr lang="en-US" dirty="0" err="1" smtClean="0"/>
              <a:t>strategie</a:t>
            </a:r>
            <a:r>
              <a:rPr lang="en-US" dirty="0" smtClean="0"/>
              <a:t>? </a:t>
            </a:r>
            <a:br>
              <a:rPr lang="en-US" dirty="0" smtClean="0"/>
            </a:b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paar</a:t>
            </a:r>
            <a:r>
              <a:rPr lang="en-US" dirty="0" smtClean="0"/>
              <a:t> </a:t>
            </a:r>
            <a:r>
              <a:rPr lang="en-US" dirty="0" err="1" smtClean="0"/>
              <a:t>aanbevelingen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0272" y="5805264"/>
            <a:ext cx="1883827" cy="81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jdelijke aanduiding voor inhoud 5"/>
          <p:cNvSpPr>
            <a:spLocks noGrp="1"/>
          </p:cNvSpPr>
          <p:nvPr>
            <p:ph sz="quarter" idx="14"/>
          </p:nvPr>
        </p:nvSpPr>
        <p:spPr>
          <a:xfrm>
            <a:off x="683568" y="1772816"/>
            <a:ext cx="7776864" cy="410445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3200" b="1" dirty="0" err="1"/>
              <a:t>Hou</a:t>
            </a:r>
            <a:r>
              <a:rPr lang="en-US" sz="3200" b="1" dirty="0"/>
              <a:t> </a:t>
            </a:r>
            <a:r>
              <a:rPr lang="en-US" sz="3200" b="1" dirty="0" smtClean="0"/>
              <a:t>het </a:t>
            </a:r>
            <a:r>
              <a:rPr lang="en-US" sz="3200" b="1" dirty="0" err="1" smtClean="0"/>
              <a:t>gesprek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tussen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overheid</a:t>
            </a:r>
            <a:r>
              <a:rPr lang="en-US" sz="3200" b="1" dirty="0"/>
              <a:t>, </a:t>
            </a:r>
            <a:r>
              <a:rPr lang="en-US" sz="3200" b="1" dirty="0" err="1"/>
              <a:t>werkgevers</a:t>
            </a:r>
            <a:r>
              <a:rPr lang="en-US" sz="3200" b="1" dirty="0"/>
              <a:t> en </a:t>
            </a:r>
            <a:r>
              <a:rPr lang="en-US" sz="3200" b="1" dirty="0" err="1"/>
              <a:t>huisvesters</a:t>
            </a:r>
            <a:r>
              <a:rPr lang="en-US" sz="3200" b="1" dirty="0"/>
              <a:t> </a:t>
            </a:r>
            <a:r>
              <a:rPr lang="en-US" sz="3200" b="1" dirty="0" smtClean="0"/>
              <a:t>open!</a:t>
            </a:r>
            <a:endParaRPr lang="en-US" sz="3200" b="1" dirty="0"/>
          </a:p>
          <a:p>
            <a:r>
              <a:rPr lang="en-US" sz="3200" dirty="0" err="1" smtClean="0"/>
              <a:t>Als</a:t>
            </a:r>
            <a:r>
              <a:rPr lang="en-US" sz="3200" dirty="0" smtClean="0"/>
              <a:t> </a:t>
            </a:r>
            <a:r>
              <a:rPr lang="en-US" sz="3200" dirty="0" err="1" smtClean="0"/>
              <a:t>dat</a:t>
            </a:r>
            <a:r>
              <a:rPr lang="en-US" sz="3200" dirty="0" smtClean="0"/>
              <a:t> </a:t>
            </a:r>
            <a:r>
              <a:rPr lang="en-US" sz="3200" dirty="0" err="1" smtClean="0"/>
              <a:t>verdwijnt</a:t>
            </a:r>
            <a:r>
              <a:rPr lang="en-US" sz="3200" dirty="0" smtClean="0"/>
              <a:t> bent u </a:t>
            </a:r>
            <a:r>
              <a:rPr lang="en-US" sz="3200" dirty="0" err="1" smtClean="0"/>
              <a:t>binnen</a:t>
            </a:r>
            <a:r>
              <a:rPr lang="en-US" sz="3200" dirty="0" smtClean="0"/>
              <a:t> de </a:t>
            </a:r>
            <a:r>
              <a:rPr lang="en-US" sz="3200" dirty="0" err="1" smtClean="0"/>
              <a:t>kortste</a:t>
            </a:r>
            <a:r>
              <a:rPr lang="en-US" sz="3200" dirty="0" smtClean="0"/>
              <a:t> </a:t>
            </a:r>
            <a:r>
              <a:rPr lang="en-US" sz="3200" dirty="0" err="1" smtClean="0"/>
              <a:t>keren</a:t>
            </a:r>
            <a:r>
              <a:rPr lang="en-US" sz="3200" dirty="0" smtClean="0"/>
              <a:t> </a:t>
            </a:r>
            <a:r>
              <a:rPr lang="en-US" sz="3200" dirty="0" err="1" smtClean="0"/>
              <a:t>terug</a:t>
            </a:r>
            <a:r>
              <a:rPr lang="en-US" sz="3200" dirty="0" smtClean="0"/>
              <a:t> </a:t>
            </a:r>
            <a:r>
              <a:rPr lang="en-US" sz="3200" dirty="0" err="1" smtClean="0"/>
              <a:t>bij</a:t>
            </a:r>
            <a:r>
              <a:rPr lang="en-US" sz="3200" dirty="0" smtClean="0"/>
              <a:t> </a:t>
            </a:r>
            <a:r>
              <a:rPr lang="en-US" sz="3200" dirty="0" err="1" smtClean="0"/>
              <a:t>af</a:t>
            </a:r>
            <a:r>
              <a:rPr lang="en-US" sz="3200" dirty="0" smtClean="0"/>
              <a:t>.</a:t>
            </a:r>
          </a:p>
          <a:p>
            <a:r>
              <a:rPr lang="en-US" sz="3200" dirty="0" err="1" smtClean="0"/>
              <a:t>Een</a:t>
            </a:r>
            <a:r>
              <a:rPr lang="en-US" sz="3200" dirty="0" smtClean="0"/>
              <a:t> </a:t>
            </a:r>
            <a:r>
              <a:rPr lang="en-US" sz="3200" dirty="0" err="1" smtClean="0"/>
              <a:t>ambassadeursteam</a:t>
            </a:r>
            <a:r>
              <a:rPr lang="en-US" sz="3200" dirty="0" smtClean="0"/>
              <a:t> </a:t>
            </a:r>
            <a:r>
              <a:rPr lang="en-US" sz="3200" dirty="0" err="1" smtClean="0"/>
              <a:t>gaat</a:t>
            </a:r>
            <a:r>
              <a:rPr lang="en-US" sz="3200" dirty="0" smtClean="0"/>
              <a:t> </a:t>
            </a:r>
            <a:r>
              <a:rPr lang="en-US" sz="3200" dirty="0" err="1" smtClean="0"/>
              <a:t>daar</a:t>
            </a:r>
            <a:r>
              <a:rPr lang="en-US" sz="3200" dirty="0" smtClean="0"/>
              <a:t> nu </a:t>
            </a:r>
            <a:r>
              <a:rPr lang="en-US" sz="3200" dirty="0" err="1" smtClean="0"/>
              <a:t>gelukkig</a:t>
            </a:r>
            <a:r>
              <a:rPr lang="en-US" sz="3200" dirty="0" smtClean="0"/>
              <a:t> </a:t>
            </a:r>
            <a:r>
              <a:rPr lang="en-US" sz="3200" dirty="0" err="1" smtClean="0"/>
              <a:t>gezicht</a:t>
            </a:r>
            <a:r>
              <a:rPr lang="en-US" sz="3200" dirty="0" smtClean="0"/>
              <a:t> </a:t>
            </a:r>
            <a:r>
              <a:rPr lang="en-US" sz="3200" dirty="0" err="1" smtClean="0"/>
              <a:t>aan</a:t>
            </a:r>
            <a:r>
              <a:rPr lang="en-US" sz="3200" dirty="0" smtClean="0"/>
              <a:t> </a:t>
            </a:r>
            <a:r>
              <a:rPr lang="en-US" sz="3200" dirty="0" err="1" smtClean="0"/>
              <a:t>geven</a:t>
            </a:r>
            <a:r>
              <a:rPr lang="en-US" sz="3200" dirty="0" smtClean="0"/>
              <a:t>!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2037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338328"/>
            <a:ext cx="7776864" cy="125272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Ambassadeursteam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West Friesland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0272" y="5805264"/>
            <a:ext cx="1883827" cy="81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jdelijke aanduiding voor inhoud 5"/>
          <p:cNvSpPr>
            <a:spLocks noGrp="1"/>
          </p:cNvSpPr>
          <p:nvPr>
            <p:ph sz="quarter" idx="14"/>
          </p:nvPr>
        </p:nvSpPr>
        <p:spPr>
          <a:xfrm>
            <a:off x="683568" y="1772816"/>
            <a:ext cx="7776864" cy="410445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Kasper Gutter, </a:t>
            </a:r>
            <a:r>
              <a:rPr lang="en-US" sz="3200" b="1" dirty="0" err="1" smtClean="0"/>
              <a:t>wethouder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Medemblik</a:t>
            </a:r>
            <a:endParaRPr lang="en-US" sz="3200" b="1" dirty="0" smtClean="0"/>
          </a:p>
          <a:p>
            <a:r>
              <a:rPr lang="en-US" sz="3200" b="1" dirty="0" smtClean="0"/>
              <a:t>Jan Willem van der Meer, NL-Jobs</a:t>
            </a:r>
          </a:p>
          <a:p>
            <a:r>
              <a:rPr lang="en-US" sz="3200" b="1" dirty="0" smtClean="0"/>
              <a:t>Hans Kroger, </a:t>
            </a:r>
            <a:r>
              <a:rPr lang="en-US" sz="3200" b="1" dirty="0" err="1" smtClean="0"/>
              <a:t>Woonstichting</a:t>
            </a:r>
            <a:r>
              <a:rPr lang="en-US" sz="3200" b="1" dirty="0" smtClean="0"/>
              <a:t> het </a:t>
            </a:r>
            <a:r>
              <a:rPr lang="en-US" sz="3200" b="1" dirty="0" err="1" smtClean="0"/>
              <a:t>Grootslag</a:t>
            </a:r>
            <a:r>
              <a:rPr lang="en-US" sz="3200" b="1" dirty="0" smtClean="0"/>
              <a:t> </a:t>
            </a:r>
          </a:p>
          <a:p>
            <a:endParaRPr lang="en-US" sz="3200" b="1" dirty="0"/>
          </a:p>
        </p:txBody>
      </p:sp>
      <p:sp>
        <p:nvSpPr>
          <p:cNvPr id="2" name="AutoShape 2" descr="data:image/jpeg;base64,/9j/4AAQSkZJRgABAQAAAQABAAD/2wCEAAkGBxQSEhQUEBAUFBUUEBUVFBQVFBUPFBUVFBQWFxQUFBUYHCggGBolHRQUITEhJSksLi4uFx8zODMsNygtLisBCgoKDg0OFxAQGiwcHxwsLCwtLCwsLCwsLCwsLCwsLCwsLCwsLCwsLCwsLDcsLCwsLCssLjcsNzcrKyssKysrLP/AABEIARMAtwMBIgACEQEDEQH/xAAcAAABBAMBAAAAAAAAAAAAAAAAAQIFBgMEBwj/xABDEAABAwEEBQsCAwYDCQAAAAABAAIRAwQSITEFBhNBUQciMlJhcXKBkaGxQsEjYtEUJDOy4fB0gqIlQ0RTc4OSs/H/xAAZAQEBAQEBAQAAAAAAAAAAAAAAAQIDBAX/xAAmEQEBAAICAgEEAQUAAAAAAAAAAQIRAyESMUEEIlFxMxMUMkJD/9oADAMBAAIRAxEAPwDqNaq687nHpHeeJTNq7rH1KK/Sd4j8lMWGj9q7rH1KNs7rH1KYhA/bO6x9Sjau6x9SmIQP2zusfUo2rusfUpiED9q7rH1KNq7rH1KYhA/au6x9Sk2rus71KakQP2rusfUpds7rH1KxoQP2zusfUo2zus71KYhFP2zusfUpNs7rO9SmpED9s7rO9SjbO6zvUpiRQ0ftndZ3qUbZ3Wd6lMKRA/bO6zvUpVjQhpnr9J3iPyUxPrdJ3iPyUyFakCEIQCEIQCEJUCIQhAiEIQCEIQCEIRQkQhAJEqRQBSIQgEIQgz1+k7xH5TE+t0neI/JTFakCEqECISwhAIQojTGsNGz4Odef1G5jvO5FSxSSqDbdcazv4Yawd14+6iK2n7STJrPHcYHoFnyjc466mSmmpGYXKDpi1Y3bXUHZP6rLY9ZbSz+JU2nY4Z+YTyP6ddSp1gcBnwWRVLRWsLKwBPMcM2zMd3YrBZdJMqGA4TGUgHyCu2bG6hCFUIhCEAkSpFAFIhCAQkQg2K3Sd4j8lNTq3Sd4j8pitQqAhAQCZWrNYC5xgDMlPJVF110sXO2VMmGYvIO87lLdLjN1t6c1sLZZQZiZF8kG72wMJVLaQSXPdLiZJOMk8UUHX5DZgZkLK3RznZ+Ry91yuT048bXD5OH6qQ0fZ5OPutmyaDKl6GjYjsXPLJ3xwYWaPYR0Vp2zQzSObmrAW4LXqiN6x5WOvjFMtFhqU8p71r1n1RETIyJwPtirhWAIxHcq9a6eYC64Zbefkw0supWtTqp2FpwqfQ+cH/lncVdFwyqXtN5riC0yDl7rp2pusYtTLr+bVYOcJwcOs1d5XkyiyoQgqskQkQoBCCkQCEiEGzW6TvEfkpifW6TvEfkpiqBKkQg1tKWoUqT3ncPcmB8hcg0jXe9zg3A1H78ekcPldG1ythawU7ph5F52cAHADtwVK0DZRUtUuEhgLvsFjOuvFNrHoPQbaVNrSJMST2nNSFLRcdy36DVsBcHu9dNOnZgE80huWyW8FjcmiVH1GLUtDQVu2h60qhkLlk67R9d0FRmkaciQpG1OxWhaHyExvbOU3EFW7W+n6JNF1TRqtrUXYtdJbucPqB8k+qQ12ORzWvaKRa4kYH2PA9y9ceDKartFmtAqNa9uTmgjzWVVPULSBfTLD9OIHDiFa1txvVCEIVCIQkUAkQhBtVuk7xH5KYnVuk7xH5KYqgSpEFBWNb6pwByxIn3PkoTVNvOqk8QPkqe1rGAnhh2dqgNWKkGoPzSuXJ6ejh9rdRetgOUcx2WK3Q/Bco9ljI5yxE/CUpjQhI0rVTyWnU7lJ1uxar6U7lzyjfl0gLSVHVjgVNWykBKjAJlSF7V+s6ZB4J1d8saTndg9277ha+mKZY8HcQVH2usSAG7wQfN0r1Y3p4s592l31C0gKJO1PNdgDwPErpIK4Faab3UhdJBpwYEgGMzC7Lqna9rZaTjmG3T5f2Fcb2nLxaxmSXKEJCujzhIhIoFlCalQbVfpO8R+Sscp9bpO8R+Smq1AhIEqCC1sp/hgx9QB81StHVxTrXet8rpOkbKKtNzDhOR4EYhcj0xeo1TOBY8z3TgsZTp147p0GkVsbSFoUbc0NDj1QY7xKjbfrTAhlP1w9l53u81jdaFqi244mIOKqjdY3OqMBbAc4A8MSprSmjDcLrxBjNS7XbJbtYWUxGZURZ9PueTlE5TEKGsmi6jw8nE5gk/TvW1pTV0OpMFKsWO+uA5xz+kNy4YrckrGUsSVS2znv802lTmSMh88FFUtElhEVnAxkTevEdm5TZspaIc/dkBAHosWadJLIhtNWcOYe9Qdis8SYymFY7YwhR1khrjwPyrL055TdlQejqtTaQ4yMvJdU5PCf2ZzT9NUgegVDsmjJqVKmIE81uUmPhdE1MoXKBB/5h+AumF7Tm/jT5SJUhXd4AU1KkUAhIhBtV+k7xH5KanV+k7xH5KZKtQqEiVAKj6/6Gv85gxc2OAJG4lXha9uswqMLT5d6zl6b47Jl257bqj6dKmGMLn7NjWjgboknu+yhbToatUAJrNpk9KQS4DA82MyrrXohgxgOBIk8OxaOwL/AKsJxnevP5ar6WPFMsWjoPQrJEkviILspGZCs2kSTR8iFhstFtMdpwatytTmks3tqyRBaFcMGxj/AHgt22aOB4BRV0sqC66BO5OGnXF5Y5oN2MRnB+VI16rcs9ibT50SYwP9FrVS4ul2S22WtpE9mS0Lbawq3Z01LbWzGaiA0ccluEBxKxVKaR5smWyVASRMEHKc+xdJ0RQuUWA5xJ7ziqVqiabbQ28xpLgQCQCQd0TkugFd+PH5ebnz3rESkKEhXV5gkQU2VAShIhBu1+k7xH5Kxp9fpO8R+SmK1CoSIQKhIhBA6bszb0uGDhPmM1DVXtZlgFadM2U1KZu9JuI7YzC51pq1Oa0gDjguGePb6X0vJ9uqyWS3PrWk3TLaQ8iSMAtnSGs1RrCwU3AjA4T55KP1PaKdMvfMvdKmbTbqWRcwTgS4gH0WNNXLyUr9stNV3Nlo4kSf6KVsGjntN9xJcRiSpevWoMHMN8uIADRJJ3DBaVqrVocdkWBpaCXmOlkY3q/pnevbPTxJF6DG79FhtNlcMx91o6Fs9d1Z1RxDWNJa0Ri/HMTkFaagmmYz3rNumsbYrjqcQsdV62rSd4KjK7sU0mVbtCuWkObgQZHeFd9X9aqFppBxq06bw4sexz2tIe3OJiQuf03blVdcbEKNpIjm1aTKow3uEH3BXbi+Y831E6lehGWhjui9p7nA/CevLbZbjTe5vc4j4W5Q0/amZWqsP+479V28Xl29LlNled6Wt1tGVsrebp+Qt2nr1bxH727zDD9lfE270SkXDqev9uH/ABE97GfolU8Kbjv1fpO8R+VjlPr9J3iPymKULKE1KgVCRCAVT1j0cA+9dF1+Pcd4VsWC2WYVGlrt+R4HcQs5Tcb48/DLapiwM2cAQD/ZUHX1WptqNrUpa8HEGXtPEEHcpWtaTSe6m89ExIxC36fOb8Ly3eNe/Gyxr0RVcIa2kzEEOuyQRvhYLVYw17qlaqXuIHY0AZANGHnmn2ihUODXGOzD3WJmiHE86TjvJK15dLrHfUNoPk4CAPdZrQS0HHNbDKAblnvUVp22BrYBx4rnrdaqIe+S7scPhalTErGLRMxmTKyLo5b2fZWl72tGZIHrmsPK7Y7ps1QbmupHygt+6smqGj7zjVIwbg3vOZUXyuuGxojftSfZd+KPNz5b6cvaUpCa1OC7vMaAnhBCAUDghACFUeqa/Sd4j8rGslo6TvGflY1yrYQhCAQhVHWjX2hZCWM/Gqj6WkBjTwc79E9iz26206LDUqvaxjRi5xgLlmt3Ka5807CCxuINVwh7h+QfT35qmaxaw17Y+9XfMHmsGDGjgB91EALcxZ2smqumC2oW1XEiqc3Yw/cSTxXQrLbhTIDsjv4LjjSr3qjpZ1ZrmObeNNkk5ywYSR2YSuXLhvuPRw8muq6Eyo3OcD24LBaNKtaYGardreYmk8jszHoq/aH1Z6fyFwmD1XOrbpDTN0OOAn1VRtNtNV2cjjuWq+gT0iSe1ZGsurUx0zcrWzQEBZ7NTL3ADetehTLiIXQdUtWYipUHaAcz3qzHdZyzmMSVhsYo0GiNyofKLZTVY9+6lSnzLh+q6VpIS4NCgNa7CDYrThjsXe2P2XeTt47duBAJ8JqcF0ZCSIPYU4JKjgBiiHQhIw4IQeqLR0neM/KxrJaOk7xu+VG6W0vRszL9oqBg3Zlx7GtGJXJtvQqxrRrtQscs/i1eo04N8bt3cqZrRykPqgssgNNhwLz/ABD3dUe65/UqEkkmSTM8ScytzFLVl09rvarTIdU2bD/u6csEfmOZVUe+Ske5YyVpkqcmBOVCgKZ1P0wbHbKNYdFrwHjjTfg8ehnyUMAlKD0bprU2lWG1sztmXC9AxYZGcbp7FS7fqnaaZP4d/taZ9lb+SHTX7RYGNcZfRJpHjAMs9iPRbWsmu1GhV2FOH1ACXn6WYZTvd8LE4/K6jc5ssZ25Va7E6mfxGlniF35WkBfcG02ueSYAY0uHmQF1C5QtbNq9wecID5qXTOYw39y3bawU2EwTAGIENxPD7Lc+l/NP7vrqIfVWw2SlBfUDqgEmWkBvYArrZ7TTePwqjXeFwPsucWyzMvtLWFoBJiAZJ3uJ4qu2CxPr2m62WFriXFriCOyR9lrPjxw9OeOeWd7dd2BL5IWlrLQ/dq4jOg8f6SjRlnrMEbUu8fO9803SNqe+lVY6l9DhLT2HcVxbebCkSvzPekW0BdCYxsmT5BPCdCiFSpEKj0NrtrTTsIcXc6q8u2TIJkycXHcFw3S2lqtpealZ5c4+g7GjcFYeV60OdpKqDkxrQ0boxJj1Kp0qSLTiUwlCa5aQxxSIKAoFCWEkJuPeqMiUJqUILXqRrVUsQtFOnnaGNaw9R4MF3fdJXQNWdT5F+tLnPBnHO9nj5rirHwQRuIK9E6g6TFezMxxAgrN6rXwiHaNdZaop7Qsp1HAh43Rm3HAKZtjnMsxJc4kvAbddfIHk0AZKR1hsrKlB4qDIXgd4IxEKOswqbK6arALmIFNxPYZ3SvZhyXLHt5s8JKp9rtF8XyXB0gQciRMAeuamtS9F3XF7hi5QlWhz2tgBt6eaAJdJmY7IXRdF0AA2Bk1efmv3O+HWLeY1RxEmoOLT8FSjio1n8Rw4/fBcmnmG0jnuHB7vkrGtvSlO7WrDhWqD0eVqLSFCWEgKfeRDXFCxWg4QN6EHSOWuw3LcKm6rT92OIPsQudsMYcF1vl2pY0Hfnqj3B+y5E/j6qY+lrNKRyY16VxWkMJStSFKEDkiJQgVKkQgCum8kOl7rjSJ7lzJS+qekDQtVN04EwVKsekNKNvUn59EnDE4Y4KNovqOs94gXjT5rjzS4gQAW8Fs0rZfpi6cSB2qP0lYX1LgMNa0AiDJBMh4HsfVd+H8OPKqVGzFtSpeBaS9roGUkYnuzC6HoyqHU2lp3f/VRbfo/ZkglxxD7xwnDohs8FNasaU/EdSPRPRkRBgSO0YhObHfcXjq3HJRbjFRSrclF20Q4HtXmrtHnLWinFstI4Wmr/wCxyi1Oa7Ni32r/ABD/AHx+6gitMlSpqWUGM4u7ghJQ3ntQoO+8tNkY+xOeXAOpV2ln5i910t9CT5LhDsV3LlmbesToHRtTC7uJc2fUj1XDHBMfS1iHDh8LLKxvxySsdK0hxStTSnBQBSgpEioegJEsoERMZbjIQUiDtGoGmTUpNBOIH3VqsdBzGvdVaHfjB0BxLg7jJ4xl2ri+omktm+6Tv9iu1sDLobUpzepseagxxAwwzJgldOL5Y5IidOUA1xfcLhBcAMe0gFQejK9QOJLua1+bgAQCOaJ8wp/WZ0Mu0i5pAa8PDeaWk3YdPeoVrKgDrzm3yAQMCS0CJ9d69Ovt/bjL26NYa99gPYtXSjcj2rS1VtMsukyQMeKlNINlq8GU09Uu3nXlAH+0LT21AfVrVXSrNyij9/r/AOQ/6AqyVUIm1XQEqxVcwEGSkIASoQg9Ha602Os1qFTo3KhM9kke8LzpK73ypOP7DarvWE+Hatn2lcDes4LSOCxgQflO2iQuWkPSprSllAqVIguVCtKVYgsgKAQhCDYsFe5UB8v79F6C1Xr06tCjXA5+ygtMm9ckHLJedCux8mWnSLCGMjaNqvOIL5ZIvNj/ADBb4+8tMcnpZXWqrWY+SCMLpLABdMEA9kb+xR9em68Be5sYERiOBO8Zqw1g664BzQTdLWFoBiOcD64KE0g4sZeMOc3EMMNMZOu+RXqnfTj67a2q2kQ203A0AEC65plrmxLe7NXyuMCuZWWq1jw9lNzbrBIEYQSABO8Sul0Kwexrh9TQfZcOfHVdeK9PP3KjTjSFQcWMPt/RVBXjlfpxpB3bQpn+YKjlcHQiwsxdKyVDAKZRGHeisiEhQiPRuvFNrrLaw8w006snhBMLzqXQu88qFquWK0/meGf+dQA+0rgjpB4hZwWlwKxOp8E5zPJY5K0h7CngrE0pwKB5cmpE4BA4ISBKqHITGmE5ApV65JtKFlapRlovNvNLhIvYAg9hHwqItvQtsdRrscyM4xy81cbqpZuPSdopk1b8tLIAvBoJgjInvVet1alfLH0jzWuukEYtc3GPLd2LboW5lOzse8EkC6WMEQD9UTiFEWW10g4bNri0UxhAMtaSBHbmvZhPmvNl+GbSTC1rMDIaCJMAyI50b1YtV7VepXT0mGCOAdiPv6LSNO/QcTe5sm9N50b8IUXqZa27dwbUvCoHYGcI5wieGKxyTyx3+G8bqqRy1Mi3NPGzM9nPXPiuj8tw/e6J42b4qH9VzdeR3Ya5yCe0LFMuWYoBCSUIruPK+f3Or/imfzlcPqFCFnD0UrCsNQoQtoawp4QhQOCcEIQKlQhUY3p7MglQoHFMOY7whCDrVieX2SzucSSaFSSScYGC3tHuh9ADAO6UYThvSoX0cf448l/yWu0VDs6eMfjhhjCWwcDGaregGAWlhAgk4nvwKELP/Or/ALq5y4j94s3/AEH/AM7VzKrklQvA9TWpLMUIRTUIQiP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099" name="Picture 3" descr="C:\Users\Wim_2\Pictures\Kasper Gut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46716"/>
            <a:ext cx="1238324" cy="186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Wim_2\Pictures\JW van der Meer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342" y="4256340"/>
            <a:ext cx="1188379" cy="18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Wim_2\Pictures\Hans Kroger (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636" y="4246716"/>
            <a:ext cx="1252742" cy="186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40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3200" dirty="0" smtClean="0"/>
              <a:t>Enkele waarnemingen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200" dirty="0"/>
              <a:t>Huisvestingsopgave </a:t>
            </a:r>
            <a:r>
              <a:rPr lang="nl-NL" sz="3200" dirty="0" smtClean="0"/>
              <a:t>regio</a:t>
            </a:r>
            <a:endParaRPr lang="nl-NL" sz="3200" dirty="0"/>
          </a:p>
          <a:p>
            <a:pPr marL="514350" indent="-514350">
              <a:buFont typeface="+mj-lt"/>
              <a:buAutoNum type="arabicPeriod"/>
            </a:pPr>
            <a:r>
              <a:rPr lang="nl-NL" sz="3200" dirty="0" smtClean="0"/>
              <a:t>Toekomstige ontwikkelingen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200" dirty="0" smtClean="0"/>
              <a:t>Welke strategie?</a:t>
            </a:r>
            <a:endParaRPr lang="nl-NL" sz="3200" dirty="0"/>
          </a:p>
          <a:p>
            <a:pPr marL="0" indent="0">
              <a:buNone/>
            </a:pPr>
            <a:endParaRPr lang="nl-NL" sz="32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05264"/>
            <a:ext cx="2002999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42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338328"/>
            <a:ext cx="7776864" cy="1252728"/>
          </a:xfrm>
        </p:spPr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Enkele</a:t>
            </a:r>
            <a:r>
              <a:rPr lang="en-US" dirty="0" smtClean="0"/>
              <a:t> </a:t>
            </a:r>
            <a:r>
              <a:rPr lang="en-US" dirty="0" err="1" smtClean="0"/>
              <a:t>waarnemingen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0272" y="5805264"/>
            <a:ext cx="1883827" cy="81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jdelijke aanduiding voor inhoud 5"/>
          <p:cNvSpPr>
            <a:spLocks noGrp="1"/>
          </p:cNvSpPr>
          <p:nvPr>
            <p:ph sz="quarter" idx="14"/>
          </p:nvPr>
        </p:nvSpPr>
        <p:spPr>
          <a:xfrm>
            <a:off x="683568" y="1772816"/>
            <a:ext cx="7776864" cy="4104456"/>
          </a:xfrm>
        </p:spPr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3200" dirty="0" err="1" smtClean="0"/>
              <a:t>Gevoel</a:t>
            </a:r>
            <a:r>
              <a:rPr lang="en-US" sz="3200" dirty="0" smtClean="0"/>
              <a:t> </a:t>
            </a:r>
            <a:r>
              <a:rPr lang="en-US" sz="3200" dirty="0" err="1" smtClean="0"/>
              <a:t>voor</a:t>
            </a:r>
            <a:r>
              <a:rPr lang="en-US" sz="3200" dirty="0" smtClean="0"/>
              <a:t> </a:t>
            </a:r>
            <a:r>
              <a:rPr lang="en-US" sz="3200" dirty="0" err="1" smtClean="0"/>
              <a:t>urgentie</a:t>
            </a:r>
            <a:r>
              <a:rPr lang="en-US" sz="3200" dirty="0" smtClean="0"/>
              <a:t> </a:t>
            </a:r>
            <a:r>
              <a:rPr lang="en-US" sz="3200" dirty="0" err="1" smtClean="0"/>
              <a:t>aanwezig</a:t>
            </a:r>
            <a:endParaRPr lang="en-US" sz="3200" dirty="0" smtClean="0"/>
          </a:p>
          <a:p>
            <a:r>
              <a:rPr lang="nl-NL" sz="3200" dirty="0" smtClean="0"/>
              <a:t>Sterk accent </a:t>
            </a:r>
            <a:r>
              <a:rPr lang="nl-NL" sz="3200" dirty="0"/>
              <a:t>op </a:t>
            </a:r>
            <a:r>
              <a:rPr lang="nl-NL" sz="3200" dirty="0" smtClean="0"/>
              <a:t>handhaving</a:t>
            </a:r>
          </a:p>
          <a:p>
            <a:r>
              <a:rPr lang="en-US" sz="3200" dirty="0" err="1" smtClean="0"/>
              <a:t>Weerstand</a:t>
            </a:r>
            <a:r>
              <a:rPr lang="en-US" sz="3200" dirty="0" smtClean="0"/>
              <a:t> </a:t>
            </a:r>
            <a:r>
              <a:rPr lang="en-US" sz="3200" dirty="0" err="1" smtClean="0"/>
              <a:t>tegen</a:t>
            </a:r>
            <a:r>
              <a:rPr lang="en-US" sz="3200" dirty="0" smtClean="0"/>
              <a:t> ‘</a:t>
            </a:r>
            <a:r>
              <a:rPr lang="en-US" sz="3200" dirty="0" err="1" smtClean="0"/>
              <a:t>zichtbare</a:t>
            </a:r>
            <a:r>
              <a:rPr lang="en-US" sz="3200" dirty="0" smtClean="0"/>
              <a:t>’ </a:t>
            </a:r>
            <a:r>
              <a:rPr lang="en-US" sz="3200" dirty="0" err="1" smtClean="0"/>
              <a:t>oplossingen</a:t>
            </a:r>
            <a:endParaRPr lang="en-US" sz="3200" dirty="0" smtClean="0"/>
          </a:p>
          <a:p>
            <a:r>
              <a:rPr lang="en-US" sz="3200" dirty="0" err="1" smtClean="0"/>
              <a:t>Oplossing</a:t>
            </a:r>
            <a:r>
              <a:rPr lang="en-US" sz="3200" dirty="0" smtClean="0"/>
              <a:t> </a:t>
            </a:r>
            <a:r>
              <a:rPr lang="en-US" sz="3200" dirty="0" err="1" smtClean="0"/>
              <a:t>huisvestingsvraagstuk</a:t>
            </a:r>
            <a:r>
              <a:rPr lang="en-US" sz="3200" dirty="0" smtClean="0"/>
              <a:t> ‘</a:t>
            </a:r>
            <a:r>
              <a:rPr lang="en-US" sz="3200" dirty="0" err="1" smtClean="0"/>
              <a:t>niet</a:t>
            </a:r>
            <a:r>
              <a:rPr lang="en-US" sz="3200" dirty="0" smtClean="0"/>
              <a:t> </a:t>
            </a:r>
            <a:r>
              <a:rPr lang="en-US" sz="3200" dirty="0" err="1" smtClean="0"/>
              <a:t>vanzelfsprekend</a:t>
            </a:r>
            <a:r>
              <a:rPr lang="en-US" sz="3200" dirty="0" smtClean="0"/>
              <a:t>’ </a:t>
            </a:r>
            <a:endParaRPr lang="en-US" sz="3200" dirty="0"/>
          </a:p>
          <a:p>
            <a:endParaRPr lang="nl-NL" sz="3200" dirty="0" smtClean="0"/>
          </a:p>
          <a:p>
            <a:endParaRPr lang="nl-NL" sz="3200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172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338328"/>
            <a:ext cx="7776864" cy="1252728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2. Huisvestingsopgave </a:t>
            </a:r>
            <a:r>
              <a:rPr lang="nl-NL" dirty="0"/>
              <a:t>regio</a:t>
            </a:r>
            <a:br>
              <a:rPr lang="nl-NL" dirty="0"/>
            </a:b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0272" y="5805264"/>
            <a:ext cx="1883827" cy="81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jdelijke aanduiding voor inhoud 5"/>
          <p:cNvSpPr>
            <a:spLocks noGrp="1"/>
          </p:cNvSpPr>
          <p:nvPr>
            <p:ph sz="quarter" idx="14"/>
          </p:nvPr>
        </p:nvSpPr>
        <p:spPr>
          <a:xfrm>
            <a:off x="683568" y="1772816"/>
            <a:ext cx="7776864" cy="4104456"/>
          </a:xfrm>
        </p:spPr>
        <p:txBody>
          <a:bodyPr>
            <a:normAutofit fontScale="92500"/>
          </a:bodyPr>
          <a:lstStyle/>
          <a:p>
            <a:endParaRPr lang="en-US" sz="3200" dirty="0" smtClean="0"/>
          </a:p>
          <a:p>
            <a:r>
              <a:rPr lang="en-US" sz="3500" dirty="0" err="1" smtClean="0"/>
              <a:t>Eindrapportage</a:t>
            </a:r>
            <a:r>
              <a:rPr lang="en-US" sz="3500" dirty="0" smtClean="0"/>
              <a:t> </a:t>
            </a:r>
            <a:r>
              <a:rPr lang="en-US" sz="3500" dirty="0" err="1" smtClean="0"/>
              <a:t>Kompas</a:t>
            </a:r>
            <a:r>
              <a:rPr lang="en-US" sz="3500" dirty="0" smtClean="0"/>
              <a:t>: 10.000 à 15.000 </a:t>
            </a:r>
            <a:r>
              <a:rPr lang="en-US" sz="3500" dirty="0" err="1" smtClean="0"/>
              <a:t>arbeidsmigranten</a:t>
            </a:r>
            <a:r>
              <a:rPr lang="en-US" sz="3500" dirty="0" smtClean="0"/>
              <a:t> in de </a:t>
            </a:r>
            <a:r>
              <a:rPr lang="en-US" sz="3500" dirty="0" err="1" smtClean="0"/>
              <a:t>regio</a:t>
            </a:r>
            <a:endParaRPr lang="en-US" sz="3500" dirty="0" smtClean="0"/>
          </a:p>
          <a:p>
            <a:r>
              <a:rPr lang="en-US" sz="3500" dirty="0" err="1" smtClean="0"/>
              <a:t>Komt</a:t>
            </a:r>
            <a:r>
              <a:rPr lang="en-US" sz="3500" dirty="0" smtClean="0"/>
              <a:t> </a:t>
            </a:r>
            <a:r>
              <a:rPr lang="en-US" sz="3500" dirty="0" err="1" smtClean="0"/>
              <a:t>overeen</a:t>
            </a:r>
            <a:r>
              <a:rPr lang="en-US" sz="3500" dirty="0" smtClean="0"/>
              <a:t> met </a:t>
            </a:r>
            <a:r>
              <a:rPr lang="en-US" sz="3500" dirty="0" err="1" smtClean="0"/>
              <a:t>landelijk</a:t>
            </a:r>
            <a:r>
              <a:rPr lang="en-US" sz="3500" dirty="0" smtClean="0"/>
              <a:t> </a:t>
            </a:r>
            <a:r>
              <a:rPr lang="en-US" sz="3500" dirty="0" err="1" smtClean="0"/>
              <a:t>onderzoek</a:t>
            </a:r>
            <a:endParaRPr lang="en-US" sz="3500" dirty="0" smtClean="0"/>
          </a:p>
          <a:p>
            <a:r>
              <a:rPr lang="en-US" sz="3500" dirty="0" smtClean="0"/>
              <a:t>Ca. 50% in </a:t>
            </a:r>
            <a:r>
              <a:rPr lang="en-US" sz="3500" dirty="0" err="1" smtClean="0"/>
              <a:t>agrarische</a:t>
            </a:r>
            <a:r>
              <a:rPr lang="en-US" sz="3500" dirty="0" smtClean="0"/>
              <a:t> sector, 50% </a:t>
            </a:r>
            <a:r>
              <a:rPr lang="en-US" sz="3500" dirty="0" err="1" smtClean="0"/>
              <a:t>anders</a:t>
            </a:r>
            <a:endParaRPr lang="en-US" sz="3500" dirty="0" smtClean="0"/>
          </a:p>
          <a:p>
            <a:r>
              <a:rPr lang="en-US" sz="3500" dirty="0" err="1" smtClean="0"/>
              <a:t>Geregistreerde</a:t>
            </a:r>
            <a:r>
              <a:rPr lang="en-US" sz="3500" dirty="0" smtClean="0"/>
              <a:t> </a:t>
            </a:r>
            <a:r>
              <a:rPr lang="en-US" sz="3500" dirty="0" err="1" smtClean="0"/>
              <a:t>plaatsen</a:t>
            </a:r>
            <a:r>
              <a:rPr lang="en-US" sz="3500" dirty="0"/>
              <a:t> in 2013: </a:t>
            </a:r>
            <a:r>
              <a:rPr lang="en-US" sz="3500" dirty="0" smtClean="0"/>
              <a:t>2351</a:t>
            </a:r>
          </a:p>
          <a:p>
            <a:r>
              <a:rPr lang="en-US" sz="3500" dirty="0" err="1" smtClean="0"/>
              <a:t>Er</a:t>
            </a:r>
            <a:r>
              <a:rPr lang="en-US" sz="3500" dirty="0" smtClean="0"/>
              <a:t> is </a:t>
            </a:r>
            <a:r>
              <a:rPr lang="en-US" sz="3500" dirty="0" err="1" smtClean="0"/>
              <a:t>dus</a:t>
            </a:r>
            <a:r>
              <a:rPr lang="en-US" sz="3500" dirty="0" smtClean="0"/>
              <a:t> </a:t>
            </a:r>
            <a:r>
              <a:rPr lang="en-US" sz="3500" dirty="0" err="1" smtClean="0"/>
              <a:t>nog</a:t>
            </a:r>
            <a:r>
              <a:rPr lang="en-US" sz="3500" dirty="0" smtClean="0"/>
              <a:t> </a:t>
            </a:r>
            <a:r>
              <a:rPr lang="en-US" sz="3500" dirty="0" err="1" smtClean="0"/>
              <a:t>een</a:t>
            </a:r>
            <a:r>
              <a:rPr lang="en-US" sz="3500" dirty="0" smtClean="0"/>
              <a:t> </a:t>
            </a:r>
            <a:r>
              <a:rPr lang="en-US" sz="3500" dirty="0" err="1" smtClean="0"/>
              <a:t>substantiële</a:t>
            </a:r>
            <a:r>
              <a:rPr lang="en-US" sz="3500" dirty="0" smtClean="0"/>
              <a:t> </a:t>
            </a:r>
            <a:r>
              <a:rPr lang="en-US" sz="3500" dirty="0" err="1" smtClean="0"/>
              <a:t>behoefte</a:t>
            </a:r>
            <a:r>
              <a:rPr lang="en-US" sz="3500" dirty="0" smtClean="0"/>
              <a:t>!</a:t>
            </a:r>
          </a:p>
          <a:p>
            <a:pPr marL="0" indent="0">
              <a:buNone/>
            </a:pP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95749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338328"/>
            <a:ext cx="7776864" cy="1252728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2. Huisvestingsopgave </a:t>
            </a:r>
            <a:r>
              <a:rPr lang="nl-NL" dirty="0"/>
              <a:t>regio</a:t>
            </a:r>
            <a:br>
              <a:rPr lang="nl-NL" dirty="0"/>
            </a:b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0272" y="5805264"/>
            <a:ext cx="1883827" cy="81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jdelijke aanduiding voor inhoud 5"/>
          <p:cNvSpPr>
            <a:spLocks noGrp="1"/>
          </p:cNvSpPr>
          <p:nvPr>
            <p:ph sz="quarter" idx="14"/>
          </p:nvPr>
        </p:nvSpPr>
        <p:spPr>
          <a:xfrm>
            <a:off x="683568" y="1772816"/>
            <a:ext cx="7776864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 smtClean="0"/>
              <a:t>Rekent</a:t>
            </a:r>
            <a:r>
              <a:rPr lang="en-US" sz="3200" dirty="0" smtClean="0"/>
              <a:t> u even </a:t>
            </a:r>
            <a:r>
              <a:rPr lang="en-US" sz="3200" dirty="0" err="1" smtClean="0"/>
              <a:t>mee</a:t>
            </a:r>
            <a:r>
              <a:rPr lang="en-US" sz="3200" dirty="0" smtClean="0"/>
              <a:t>!</a:t>
            </a:r>
          </a:p>
          <a:p>
            <a:pPr marL="0" indent="0">
              <a:buNone/>
            </a:pPr>
            <a:r>
              <a:rPr lang="en-US" sz="3200" dirty="0" err="1" smtClean="0"/>
              <a:t>Huisvesting</a:t>
            </a:r>
            <a:r>
              <a:rPr lang="en-US" sz="3200" dirty="0" smtClean="0"/>
              <a:t> in </a:t>
            </a:r>
            <a:r>
              <a:rPr lang="en-US" sz="3200" dirty="0" err="1" smtClean="0"/>
              <a:t>woningen</a:t>
            </a:r>
            <a:r>
              <a:rPr lang="en-US" sz="3200" dirty="0" smtClean="0"/>
              <a:t>:</a:t>
            </a:r>
          </a:p>
          <a:p>
            <a:pPr marL="0" indent="0">
              <a:buNone/>
            </a:pPr>
            <a:r>
              <a:rPr lang="en-US" sz="3200" dirty="0" smtClean="0"/>
              <a:t>5.000 : 4 = 1.250 </a:t>
            </a:r>
            <a:r>
              <a:rPr lang="en-US" sz="3200" dirty="0" err="1" smtClean="0"/>
              <a:t>woningen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err="1" smtClean="0"/>
              <a:t>Huisvesting</a:t>
            </a:r>
            <a:r>
              <a:rPr lang="en-US" sz="3200" dirty="0" smtClean="0"/>
              <a:t> </a:t>
            </a:r>
            <a:r>
              <a:rPr lang="en-US" sz="3200" dirty="0" err="1" smtClean="0"/>
              <a:t>bij</a:t>
            </a:r>
            <a:r>
              <a:rPr lang="en-US" sz="3200" dirty="0" smtClean="0"/>
              <a:t> de </a:t>
            </a:r>
            <a:r>
              <a:rPr lang="en-US" sz="3200" dirty="0" err="1" smtClean="0"/>
              <a:t>boer</a:t>
            </a:r>
            <a:r>
              <a:rPr lang="en-US" sz="3200" dirty="0" smtClean="0"/>
              <a:t> of in </a:t>
            </a:r>
            <a:r>
              <a:rPr lang="en-US" sz="3200" dirty="0" err="1" smtClean="0"/>
              <a:t>b.v</a:t>
            </a:r>
            <a:r>
              <a:rPr lang="en-US" sz="3200" dirty="0" smtClean="0"/>
              <a:t>. </a:t>
            </a:r>
            <a:r>
              <a:rPr lang="en-US" sz="3200" dirty="0" err="1" smtClean="0"/>
              <a:t>Joblodges</a:t>
            </a:r>
            <a:r>
              <a:rPr lang="en-US" sz="3200" dirty="0" smtClean="0"/>
              <a:t>:</a:t>
            </a:r>
          </a:p>
          <a:p>
            <a:pPr marL="0" indent="0">
              <a:buNone/>
            </a:pPr>
            <a:r>
              <a:rPr lang="en-US" sz="3200" dirty="0" smtClean="0"/>
              <a:t>5.000 : 30 = 170 </a:t>
            </a:r>
            <a:r>
              <a:rPr lang="en-US" sz="3200" dirty="0" err="1" smtClean="0"/>
              <a:t>voorzieningen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err="1" smtClean="0"/>
              <a:t>Huisvesting</a:t>
            </a:r>
            <a:r>
              <a:rPr lang="en-US" sz="3200" dirty="0" smtClean="0"/>
              <a:t> in </a:t>
            </a:r>
            <a:r>
              <a:rPr lang="en-US" sz="3200" dirty="0" err="1" smtClean="0"/>
              <a:t>grootschaliger</a:t>
            </a:r>
            <a:r>
              <a:rPr lang="en-US" sz="3200" dirty="0" smtClean="0"/>
              <a:t> </a:t>
            </a:r>
            <a:r>
              <a:rPr lang="en-US" sz="3200" dirty="0" err="1" smtClean="0"/>
              <a:t>opvang</a:t>
            </a:r>
            <a:r>
              <a:rPr lang="en-US" sz="3200" dirty="0" smtClean="0"/>
              <a:t>:</a:t>
            </a:r>
          </a:p>
          <a:p>
            <a:pPr marL="0" indent="0">
              <a:buNone/>
            </a:pPr>
            <a:r>
              <a:rPr lang="en-US" sz="3200" dirty="0" smtClean="0"/>
              <a:t>5.000 : 125 = 40 </a:t>
            </a:r>
            <a:r>
              <a:rPr lang="en-US" sz="3200" dirty="0" err="1" smtClean="0"/>
              <a:t>voorzieningen</a:t>
            </a:r>
            <a:endParaRPr lang="en-US" sz="3200" dirty="0" smtClean="0"/>
          </a:p>
          <a:p>
            <a:pPr marL="0" indent="0">
              <a:buNone/>
            </a:pP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85148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338328"/>
            <a:ext cx="7776864" cy="1252728"/>
          </a:xfrm>
        </p:spPr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Toekomstige</a:t>
            </a:r>
            <a:r>
              <a:rPr lang="en-US" dirty="0" smtClean="0"/>
              <a:t> </a:t>
            </a:r>
            <a:r>
              <a:rPr lang="en-US" dirty="0" err="1" smtClean="0"/>
              <a:t>ontwikkelingen</a:t>
            </a:r>
            <a:r>
              <a:rPr lang="en-US" dirty="0" smtClean="0"/>
              <a:t> 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0272" y="5805264"/>
            <a:ext cx="1883827" cy="81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jdelijke aanduiding voor inhoud 5"/>
          <p:cNvSpPr>
            <a:spLocks noGrp="1"/>
          </p:cNvSpPr>
          <p:nvPr>
            <p:ph sz="quarter" idx="14"/>
          </p:nvPr>
        </p:nvSpPr>
        <p:spPr>
          <a:xfrm>
            <a:off x="683568" y="1772816"/>
            <a:ext cx="7776864" cy="4104456"/>
          </a:xfrm>
        </p:spPr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3200" dirty="0" err="1" smtClean="0"/>
              <a:t>Grenzen</a:t>
            </a:r>
            <a:r>
              <a:rPr lang="en-US" sz="3200" dirty="0" smtClean="0"/>
              <a:t> open per 1 </a:t>
            </a:r>
            <a:r>
              <a:rPr lang="en-US" sz="3200" dirty="0" err="1" smtClean="0"/>
              <a:t>januari</a:t>
            </a:r>
            <a:endParaRPr lang="en-US" sz="3200" dirty="0" smtClean="0"/>
          </a:p>
          <a:p>
            <a:pPr marL="627063" lvl="2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			&gt;&gt;&gt; </a:t>
            </a:r>
            <a:r>
              <a:rPr lang="en-US" sz="3200" dirty="0" err="1" smtClean="0"/>
              <a:t>marginaal</a:t>
            </a:r>
            <a:r>
              <a:rPr lang="en-US" sz="3200" dirty="0" smtClean="0"/>
              <a:t> effect?</a:t>
            </a:r>
            <a:endParaRPr lang="en-US" sz="3200" dirty="0"/>
          </a:p>
          <a:p>
            <a:r>
              <a:rPr lang="en-US" sz="3200" dirty="0" err="1" smtClean="0"/>
              <a:t>Economie</a:t>
            </a:r>
            <a:r>
              <a:rPr lang="en-US" sz="3200" dirty="0" smtClean="0"/>
              <a:t> </a:t>
            </a:r>
            <a:r>
              <a:rPr lang="en-US" sz="3200" dirty="0" err="1" smtClean="0"/>
              <a:t>trekt</a:t>
            </a:r>
            <a:r>
              <a:rPr lang="en-US" sz="3200" dirty="0" smtClean="0"/>
              <a:t> </a:t>
            </a:r>
            <a:r>
              <a:rPr lang="en-US" sz="3200" dirty="0" err="1" smtClean="0"/>
              <a:t>aan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			&gt;&gt;&gt; </a:t>
            </a:r>
            <a:r>
              <a:rPr lang="en-US" sz="3200" dirty="0" err="1" smtClean="0"/>
              <a:t>groot</a:t>
            </a:r>
            <a:r>
              <a:rPr lang="en-US" sz="3200" dirty="0" smtClean="0"/>
              <a:t> effect!</a:t>
            </a:r>
          </a:p>
          <a:p>
            <a:r>
              <a:rPr lang="en-US" sz="3200" dirty="0" err="1" smtClean="0"/>
              <a:t>Woningmarkt</a:t>
            </a:r>
            <a:r>
              <a:rPr lang="en-US" sz="3200" dirty="0" smtClean="0"/>
              <a:t> </a:t>
            </a:r>
            <a:r>
              <a:rPr lang="en-US" sz="3200" dirty="0" err="1" smtClean="0"/>
              <a:t>trekt</a:t>
            </a:r>
            <a:r>
              <a:rPr lang="en-US" sz="3200" dirty="0" smtClean="0"/>
              <a:t> </a:t>
            </a:r>
            <a:r>
              <a:rPr lang="en-US" sz="3200" dirty="0" err="1" smtClean="0"/>
              <a:t>aan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			&gt;&gt;&gt; </a:t>
            </a:r>
            <a:r>
              <a:rPr lang="en-US" sz="3200" dirty="0" err="1" smtClean="0"/>
              <a:t>groot</a:t>
            </a:r>
            <a:r>
              <a:rPr lang="en-US" sz="3200" dirty="0" smtClean="0"/>
              <a:t> effect!  </a:t>
            </a:r>
          </a:p>
        </p:txBody>
      </p:sp>
    </p:spTree>
    <p:extLst>
      <p:ext uri="{BB962C8B-B14F-4D97-AF65-F5344CB8AC3E}">
        <p14:creationId xmlns:p14="http://schemas.microsoft.com/office/powerpoint/2010/main" val="331130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 </a:t>
            </a:r>
            <a:r>
              <a:rPr lang="en-US" dirty="0" err="1" smtClean="0"/>
              <a:t>nieuws</a:t>
            </a:r>
            <a:r>
              <a:rPr lang="en-US" dirty="0" smtClean="0"/>
              <a:t> van </a:t>
            </a:r>
            <a:r>
              <a:rPr lang="en-US" dirty="0" err="1" smtClean="0"/>
              <a:t>gisteren</a:t>
            </a:r>
            <a:endParaRPr lang="nl-NL" dirty="0"/>
          </a:p>
        </p:txBody>
      </p:sp>
      <p:pic>
        <p:nvPicPr>
          <p:cNvPr id="1026" name="Picture 2" descr="C:\Users\Wim_2\Pictures\f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0" y="1979521"/>
            <a:ext cx="2582044" cy="206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im_2\Pictures\grafie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19" y="3997152"/>
            <a:ext cx="35242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176" y="2672936"/>
            <a:ext cx="9798759" cy="680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hoek 7"/>
          <p:cNvSpPr/>
          <p:nvPr/>
        </p:nvSpPr>
        <p:spPr>
          <a:xfrm rot="818387">
            <a:off x="1177575" y="5384127"/>
            <a:ext cx="4986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/>
              <a:t>'Werkgevers zien arbeidsmarkt aantrekken'</a:t>
            </a:r>
            <a:endParaRPr lang="nl-NL" dirty="0"/>
          </a:p>
        </p:txBody>
      </p:sp>
      <p:pic>
        <p:nvPicPr>
          <p:cNvPr id="1031" name="Picture 7" descr="http://www.bnr.nl/images/logo-v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" y="5096512"/>
            <a:ext cx="866775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/>
          <p:cNvSpPr/>
          <p:nvPr/>
        </p:nvSpPr>
        <p:spPr>
          <a:xfrm rot="20321795">
            <a:off x="1001287" y="3467488"/>
            <a:ext cx="51813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333333"/>
                </a:solidFill>
                <a:latin typeface="Georgia"/>
                <a:ea typeface="Calibri"/>
                <a:cs typeface="Times New Roman"/>
              </a:rPr>
              <a:t>Industrie veert duidelijk op</a:t>
            </a:r>
            <a:endParaRPr lang="nl-NL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0272" y="5805264"/>
            <a:ext cx="1883827" cy="81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Job Swan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003" y="3047248"/>
            <a:ext cx="2284765" cy="128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88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338328"/>
            <a:ext cx="7776864" cy="125272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betekent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deze</a:t>
            </a:r>
            <a:r>
              <a:rPr lang="en-US" dirty="0" smtClean="0"/>
              <a:t> </a:t>
            </a:r>
            <a:r>
              <a:rPr lang="en-US" dirty="0" err="1" smtClean="0"/>
              <a:t>regio</a:t>
            </a:r>
            <a:r>
              <a:rPr lang="en-US" dirty="0" smtClean="0"/>
              <a:t>?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0272" y="5805264"/>
            <a:ext cx="1883827" cy="81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jdelijke aanduiding voor inhoud 5"/>
          <p:cNvSpPr>
            <a:spLocks noGrp="1"/>
          </p:cNvSpPr>
          <p:nvPr>
            <p:ph sz="quarter" idx="14"/>
          </p:nvPr>
        </p:nvSpPr>
        <p:spPr>
          <a:xfrm>
            <a:off x="683568" y="1772816"/>
            <a:ext cx="7776864" cy="4104456"/>
          </a:xfrm>
        </p:spPr>
        <p:txBody>
          <a:bodyPr>
            <a:normAutofit fontScale="92500" lnSpcReduction="10000"/>
          </a:bodyPr>
          <a:lstStyle/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500" dirty="0" err="1" smtClean="0"/>
              <a:t>Werkgelegenheid</a:t>
            </a:r>
            <a:r>
              <a:rPr lang="en-US" sz="3500" dirty="0" smtClean="0"/>
              <a:t> </a:t>
            </a:r>
            <a:r>
              <a:rPr lang="en-US" sz="3500" dirty="0" err="1" smtClean="0"/>
              <a:t>blijft</a:t>
            </a:r>
            <a:r>
              <a:rPr lang="en-US" sz="3500" dirty="0" smtClean="0"/>
              <a:t> </a:t>
            </a:r>
            <a:r>
              <a:rPr lang="en-US" sz="3500" dirty="0" err="1" smtClean="0"/>
              <a:t>overal</a:t>
            </a:r>
            <a:r>
              <a:rPr lang="en-US" sz="3500" dirty="0" smtClean="0"/>
              <a:t> </a:t>
            </a:r>
            <a:r>
              <a:rPr lang="en-US" sz="3500" dirty="0" err="1" smtClean="0"/>
              <a:t>nog</a:t>
            </a:r>
            <a:r>
              <a:rPr lang="en-US" sz="3500" dirty="0" smtClean="0"/>
              <a:t> </a:t>
            </a:r>
            <a:r>
              <a:rPr lang="en-US" sz="3500" dirty="0" err="1" smtClean="0"/>
              <a:t>achter</a:t>
            </a:r>
            <a:r>
              <a:rPr lang="en-US" sz="3500" dirty="0" smtClean="0"/>
              <a:t> </a:t>
            </a:r>
            <a:r>
              <a:rPr lang="en-US" sz="3500" dirty="0" err="1" smtClean="0"/>
              <a:t>bij</a:t>
            </a:r>
            <a:r>
              <a:rPr lang="en-US" sz="3500" dirty="0" smtClean="0"/>
              <a:t> </a:t>
            </a:r>
            <a:r>
              <a:rPr lang="en-US" sz="3500" dirty="0" err="1" smtClean="0"/>
              <a:t>aantrekkende</a:t>
            </a:r>
            <a:r>
              <a:rPr lang="en-US" sz="3500" dirty="0" smtClean="0"/>
              <a:t> </a:t>
            </a:r>
            <a:r>
              <a:rPr lang="en-US" sz="3500" dirty="0" err="1" smtClean="0"/>
              <a:t>economie</a:t>
            </a:r>
            <a:endParaRPr lang="en-US" sz="3500" dirty="0" smtClean="0"/>
          </a:p>
          <a:p>
            <a:r>
              <a:rPr lang="en-US" sz="3500" dirty="0" smtClean="0"/>
              <a:t>Maar </a:t>
            </a:r>
            <a:r>
              <a:rPr lang="en-US" sz="3500" dirty="0" err="1" smtClean="0"/>
              <a:t>ontwikkeling</a:t>
            </a:r>
            <a:r>
              <a:rPr lang="en-US" sz="3500" dirty="0" smtClean="0"/>
              <a:t> </a:t>
            </a:r>
            <a:r>
              <a:rPr lang="en-US" sz="3500" dirty="0" err="1"/>
              <a:t>werkgelegenheid</a:t>
            </a:r>
            <a:r>
              <a:rPr lang="en-US" sz="3500" dirty="0"/>
              <a:t> in </a:t>
            </a:r>
            <a:r>
              <a:rPr lang="en-US" sz="3500" dirty="0" err="1" smtClean="0"/>
              <a:t>deze</a:t>
            </a:r>
            <a:r>
              <a:rPr lang="en-US" sz="3500" dirty="0" smtClean="0"/>
              <a:t> </a:t>
            </a:r>
            <a:r>
              <a:rPr lang="en-US" sz="3500" dirty="0" err="1"/>
              <a:t>regio</a:t>
            </a:r>
            <a:r>
              <a:rPr lang="en-US" sz="3500" dirty="0"/>
              <a:t> is </a:t>
            </a:r>
            <a:r>
              <a:rPr lang="en-US" sz="3500" dirty="0" err="1"/>
              <a:t>relatief</a:t>
            </a:r>
            <a:r>
              <a:rPr lang="en-US" sz="3500" dirty="0"/>
              <a:t> </a:t>
            </a:r>
            <a:r>
              <a:rPr lang="en-US" sz="3500" dirty="0" err="1"/>
              <a:t>gunstig</a:t>
            </a:r>
            <a:r>
              <a:rPr lang="en-US" sz="3500" dirty="0" smtClean="0"/>
              <a:t>. </a:t>
            </a:r>
          </a:p>
          <a:p>
            <a:endParaRPr lang="nl-NL" sz="3200" dirty="0"/>
          </a:p>
        </p:txBody>
      </p:sp>
      <p:pic>
        <p:nvPicPr>
          <p:cNvPr id="2051" name="Picture 3" descr="C:\Users\Wim_2\Pictures\conjunctuur enquete Kv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8280920" cy="160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11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338328"/>
            <a:ext cx="7776864" cy="125272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betekent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deze</a:t>
            </a:r>
            <a:r>
              <a:rPr lang="en-US" dirty="0" smtClean="0"/>
              <a:t> </a:t>
            </a:r>
            <a:r>
              <a:rPr lang="en-US" dirty="0" err="1" smtClean="0"/>
              <a:t>regio</a:t>
            </a:r>
            <a:r>
              <a:rPr lang="en-US" dirty="0" smtClean="0"/>
              <a:t>?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0272" y="5805264"/>
            <a:ext cx="1883827" cy="81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jdelijke aanduiding voor inhoud 5"/>
          <p:cNvSpPr>
            <a:spLocks noGrp="1"/>
          </p:cNvSpPr>
          <p:nvPr>
            <p:ph sz="quarter" idx="14"/>
          </p:nvPr>
        </p:nvSpPr>
        <p:spPr>
          <a:xfrm>
            <a:off x="683568" y="1772816"/>
            <a:ext cx="7776864" cy="4104456"/>
          </a:xfrm>
        </p:spPr>
        <p:txBody>
          <a:bodyPr>
            <a:normAutofit fontScale="85000" lnSpcReduction="20000"/>
          </a:bodyPr>
          <a:lstStyle/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nl-NL" sz="3500" dirty="0" smtClean="0"/>
              <a:t>Stabilisatie werkgelegenheid in </a:t>
            </a:r>
            <a:r>
              <a:rPr lang="nl-NL" sz="3500" dirty="0"/>
              <a:t>2014 (terwijl rest provincie en Nederland nog </a:t>
            </a:r>
            <a:r>
              <a:rPr lang="nl-NL" sz="3500" dirty="0" smtClean="0"/>
              <a:t>daalt!)</a:t>
            </a:r>
            <a:endParaRPr lang="nl-NL" sz="3500" dirty="0"/>
          </a:p>
          <a:p>
            <a:r>
              <a:rPr lang="nl-NL" sz="3500" dirty="0"/>
              <a:t>Tekorten en dus vraag naar arbeidsmigranten </a:t>
            </a:r>
            <a:r>
              <a:rPr lang="nl-NL" sz="3500" dirty="0" smtClean="0"/>
              <a:t>hier </a:t>
            </a:r>
            <a:r>
              <a:rPr lang="nl-NL" sz="3500" dirty="0"/>
              <a:t>het eerst </a:t>
            </a:r>
            <a:r>
              <a:rPr lang="nl-NL" sz="3500" dirty="0" smtClean="0"/>
              <a:t>manifest</a:t>
            </a:r>
          </a:p>
          <a:p>
            <a:r>
              <a:rPr lang="en-US" sz="3500" dirty="0" err="1" smtClean="0"/>
              <a:t>Huisvestingsbehoefte</a:t>
            </a:r>
            <a:r>
              <a:rPr lang="en-US" sz="3500" dirty="0" smtClean="0"/>
              <a:t> </a:t>
            </a:r>
            <a:r>
              <a:rPr lang="en-US" sz="3500" dirty="0" err="1" smtClean="0"/>
              <a:t>zal</a:t>
            </a:r>
            <a:r>
              <a:rPr lang="en-US" sz="3500" dirty="0" smtClean="0"/>
              <a:t> in </a:t>
            </a:r>
            <a:r>
              <a:rPr lang="en-US" sz="3500" dirty="0" err="1" smtClean="0"/>
              <a:t>toekomst</a:t>
            </a:r>
            <a:r>
              <a:rPr lang="en-US" sz="3500" dirty="0" smtClean="0"/>
              <a:t> </a:t>
            </a:r>
            <a:r>
              <a:rPr lang="en-US" sz="3500" dirty="0" err="1" smtClean="0"/>
              <a:t>groeien</a:t>
            </a:r>
            <a:endParaRPr lang="nl-NL" sz="3500" dirty="0"/>
          </a:p>
          <a:p>
            <a:endParaRPr lang="en-US" sz="3200" dirty="0" smtClean="0"/>
          </a:p>
          <a:p>
            <a:endParaRPr lang="nl-NL" sz="3200" dirty="0"/>
          </a:p>
        </p:txBody>
      </p:sp>
      <p:pic>
        <p:nvPicPr>
          <p:cNvPr id="2051" name="Picture 3" descr="C:\Users\Wim_2\Pictures\conjunctuur enquete Kv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80920" cy="160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72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e  ABU 310608">
  <a:themeElements>
    <a:clrScheme name="Golfv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Golfv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olfv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  ABU 310608</Template>
  <TotalTime>1370</TotalTime>
  <Words>1040</Words>
  <Application>Microsoft Office PowerPoint</Application>
  <PresentationFormat>Diavoorstelling (4:3)</PresentationFormat>
  <Paragraphs>131</Paragraphs>
  <Slides>15</Slides>
  <Notes>15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Presentatie  ABU 310608</vt:lpstr>
      <vt:lpstr>Wim Reedijk Expertisecentrum flexwonen voor arbeidsmigranten</vt:lpstr>
      <vt:lpstr>    </vt:lpstr>
      <vt:lpstr>1. Enkele waarnemingen</vt:lpstr>
      <vt:lpstr> 2. Huisvestingsopgave regio </vt:lpstr>
      <vt:lpstr> 2. Huisvestingsopgave regio </vt:lpstr>
      <vt:lpstr>3. Toekomstige ontwikkelingen </vt:lpstr>
      <vt:lpstr>Het nieuws van gisteren</vt:lpstr>
      <vt:lpstr>Wat betekent dat voor deze regio?</vt:lpstr>
      <vt:lpstr>Wat betekent dat voor deze regio?</vt:lpstr>
      <vt:lpstr>4. Welke strategie?  Een paar aanbevelingen</vt:lpstr>
      <vt:lpstr>4. Welke strategie?  Een paar aanbevelingen</vt:lpstr>
      <vt:lpstr>4. Welke strategie?  Een paar aanbevelingen</vt:lpstr>
      <vt:lpstr>4. Welke strategie?  Een paar aanbevelingen</vt:lpstr>
      <vt:lpstr>4. Welke strategie?  Een paar aanbevelingen</vt:lpstr>
      <vt:lpstr>Ambassadeursteam West Friesland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Wim Reedijk Expertisecentrum flexwonen voor arbeidsmigranten’</dc:title>
  <dc:creator>Wim</dc:creator>
  <cp:lastModifiedBy>Wim Admin</cp:lastModifiedBy>
  <cp:revision>77</cp:revision>
  <dcterms:created xsi:type="dcterms:W3CDTF">2012-11-22T09:01:26Z</dcterms:created>
  <dcterms:modified xsi:type="dcterms:W3CDTF">2013-12-10T23:18:41Z</dcterms:modified>
</cp:coreProperties>
</file>