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94" r:id="rId2"/>
  </p:sldMasterIdLst>
  <p:notesMasterIdLst>
    <p:notesMasterId r:id="rId55"/>
  </p:notesMasterIdLst>
  <p:handoutMasterIdLst>
    <p:handoutMasterId r:id="rId56"/>
  </p:handoutMasterIdLst>
  <p:sldIdLst>
    <p:sldId id="258" r:id="rId3"/>
    <p:sldId id="439" r:id="rId4"/>
    <p:sldId id="580" r:id="rId5"/>
    <p:sldId id="581" r:id="rId6"/>
    <p:sldId id="627" r:id="rId7"/>
    <p:sldId id="584" r:id="rId8"/>
    <p:sldId id="505" r:id="rId9"/>
    <p:sldId id="451" r:id="rId10"/>
    <p:sldId id="612" r:id="rId11"/>
    <p:sldId id="613" r:id="rId12"/>
    <p:sldId id="558" r:id="rId13"/>
    <p:sldId id="586" r:id="rId14"/>
    <p:sldId id="637" r:id="rId15"/>
    <p:sldId id="629" r:id="rId16"/>
    <p:sldId id="639" r:id="rId17"/>
    <p:sldId id="638" r:id="rId18"/>
    <p:sldId id="631" r:id="rId19"/>
    <p:sldId id="634" r:id="rId20"/>
    <p:sldId id="635" r:id="rId21"/>
    <p:sldId id="621" r:id="rId22"/>
    <p:sldId id="583" r:id="rId23"/>
    <p:sldId id="599" r:id="rId24"/>
    <p:sldId id="585" r:id="rId25"/>
    <p:sldId id="548" r:id="rId26"/>
    <p:sldId id="487" r:id="rId27"/>
    <p:sldId id="626" r:id="rId28"/>
    <p:sldId id="587" r:id="rId29"/>
    <p:sldId id="602" r:id="rId30"/>
    <p:sldId id="601" r:id="rId31"/>
    <p:sldId id="600" r:id="rId32"/>
    <p:sldId id="589" r:id="rId33"/>
    <p:sldId id="590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490" r:id="rId42"/>
    <p:sldId id="614" r:id="rId43"/>
    <p:sldId id="628" r:id="rId44"/>
    <p:sldId id="616" r:id="rId45"/>
    <p:sldId id="625" r:id="rId46"/>
    <p:sldId id="617" r:id="rId47"/>
    <p:sldId id="618" r:id="rId48"/>
    <p:sldId id="619" r:id="rId49"/>
    <p:sldId id="620" r:id="rId50"/>
    <p:sldId id="622" r:id="rId51"/>
    <p:sldId id="623" r:id="rId52"/>
    <p:sldId id="624" r:id="rId53"/>
    <p:sldId id="530" r:id="rId54"/>
  </p:sldIdLst>
  <p:sldSz cx="9144000" cy="6858000" type="screen4x3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404040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BDB"/>
    <a:srgbClr val="54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0" autoAdjust="0"/>
    <p:restoredTop sz="99846" autoAdjust="0"/>
  </p:normalViewPr>
  <p:slideViewPr>
    <p:cSldViewPr snapToGrid="0" snapToObjects="1">
      <p:cViewPr>
        <p:scale>
          <a:sx n="70" d="100"/>
          <a:sy n="70" d="100"/>
        </p:scale>
        <p:origin x="-208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7808896"/>
        <c:axId val="157843840"/>
        <c:axId val="0"/>
      </c:bar3DChart>
      <c:catAx>
        <c:axId val="1578088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2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157843840"/>
        <c:crosses val="autoZero"/>
        <c:auto val="1"/>
        <c:lblAlgn val="ctr"/>
        <c:lblOffset val="100"/>
        <c:tickMarkSkip val="1"/>
        <c:noMultiLvlLbl val="0"/>
      </c:catAx>
      <c:valAx>
        <c:axId val="157843840"/>
        <c:scaling>
          <c:orientation val="minMax"/>
        </c:scaling>
        <c:delete val="0"/>
        <c:axPos val="l"/>
        <c:majorGridlines>
          <c:spPr>
            <a:ln w="3238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2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157808896"/>
        <c:crosses val="autoZero"/>
        <c:crossBetween val="between"/>
      </c:valAx>
      <c:spPr>
        <a:noFill/>
        <a:ln w="25907">
          <a:noFill/>
        </a:ln>
      </c:spPr>
    </c:plotArea>
    <c:legend>
      <c:legendPos val="r"/>
      <c:layout>
        <c:manualLayout>
          <c:xMode val="edge"/>
          <c:yMode val="edge"/>
          <c:x val="0.84662576687116564"/>
          <c:y val="0.20465116279069767"/>
          <c:w val="0.14846625766871166"/>
          <c:h val="0.59534883720930232"/>
        </c:manualLayout>
      </c:layout>
      <c:overlay val="0"/>
      <c:spPr>
        <a:noFill/>
        <a:ln w="3238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6" b="1" i="0" u="none" strike="noStrike" baseline="0">
          <a:solidFill>
            <a:srgbClr val="FF0000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0.4339</cdr:x>
      <cdr:y>0</cdr:y>
    </cdr:from>
    <cdr:to>
      <cdr:x>0.49609</cdr:x>
      <cdr:y>0.69459</cdr:y>
    </cdr:to>
    <cdr:pic>
      <cdr:nvPicPr>
        <cdr:cNvPr id="2" name="Afbeelding 1" descr="Afbeelding 2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1926" r="33714" b="7414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33763" y="-279400"/>
          <a:ext cx="492125" cy="1447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A223F6-3C25-4113-83B8-891A060A4B0E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37C614-9C5B-4A02-A05F-8B290E9838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75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DC6D0-FBCA-49B4-BFF2-FB713EE2F947}" type="datetimeFigureOut">
              <a:rPr lang="nl-NL" smtClean="0"/>
              <a:t>7-4-2017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23664-FA69-404D-94E9-B7DFDD213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4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522288"/>
            <a:ext cx="7315200" cy="569769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err="1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1234499"/>
            <a:ext cx="7315200" cy="380940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371600" y="6356350"/>
            <a:ext cx="6343650" cy="365125"/>
          </a:xfr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881938" y="6356350"/>
            <a:ext cx="804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B11B-9A49-44A3-B173-A7D926EAE7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B061-057A-4392-91C1-C022F1B66722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816E-31AC-4C3A-8693-15628C1E56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73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E2CB-C4E7-4561-BB9F-92D995F2E0C0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3476-A986-44AC-8180-74746CCFC2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42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5535-571B-4BAB-9790-9F2D79BA1363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9CFF-ECEA-474B-8202-85738ABAA9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22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CDA6-ED69-4FE0-8108-4ADC18C230C3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A016-BB3D-4ABC-83BE-CA7B76EBEC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55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522288"/>
            <a:ext cx="7315200" cy="569769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err="1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1234499"/>
            <a:ext cx="7315200" cy="380940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371600" y="6356350"/>
            <a:ext cx="6343650" cy="365125"/>
          </a:xfr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881938" y="6356350"/>
            <a:ext cx="804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F023-C160-481A-830B-3BA9D699048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3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522288"/>
            <a:ext cx="7476107" cy="65286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F497D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1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TpptWI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605378"/>
            <a:ext cx="7476107" cy="71221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0692" y="1519384"/>
            <a:ext cx="7476108" cy="5050625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211263" y="6570663"/>
            <a:ext cx="1379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B6FE-1E31-4485-B216-3B1EBCD5CA3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706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5706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C3DA-DB0C-416E-AABF-655B9E64429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F497D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111-E1AB-4D7B-938A-DE70498B221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4D8D-40FE-4957-A0CE-6DAEB77F486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8542-EC6C-4522-B30F-BE31FDA0E7B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81F9-53D6-4A40-82FD-A416CDBCFFB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4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F1EE-0390-4414-9BB9-DC81C46FE0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D250-380B-405D-95E0-9626E341B61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522288"/>
            <a:ext cx="7476107" cy="65286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F497D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48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ADD1-4200-4595-B05B-1A832A4328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F9DC-55FD-4E69-BCE1-1F2C1F34D9B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B493-16C4-4450-8831-2F6F2C80563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5B63-3151-4FCF-B919-4D8D1C1FE0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205E-4CB0-4675-801A-7E8C46B90E1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08F3-9CAE-476C-B760-0BEEB4C067B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3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74D2-9728-43BF-A127-1412424FC7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D28A-0FD1-4AD0-8453-A26B3A8D40C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5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76FD-8C57-47B8-B90B-F1339AEECED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A5A-9447-4EF6-9615-ACDFEC5D2D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9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55D6-E701-41F8-A8EC-AF557506C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ADF5-1F3F-4D28-822C-9C592782A5A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9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74F9-5F74-4091-A9A2-568A7E919D75}" type="datetime1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altLang="en-US" sz="1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5705-EF67-408B-B878-F5AE5F9DC4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5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TpptWI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605378"/>
            <a:ext cx="7476107" cy="71221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0692" y="1519384"/>
            <a:ext cx="7476108" cy="5050625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211263" y="6570663"/>
            <a:ext cx="1379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5ABF-2A00-45BA-8468-89CAA9EA8DF2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706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5706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9946-4A61-4AAC-87DB-27BD8332CD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69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F497D"/>
                </a:solidFill>
                <a:latin typeface="Cooper Black"/>
                <a:cs typeface="Cooper Black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2E80-ED21-4E66-B780-A9A0F3744038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00EE-0CFD-472A-8007-F63ECED931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3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EB43-61E8-4875-819F-89B90BF0B2B6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5EE-0F1B-4E51-8A28-202C83D9CB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9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3BA3-77B1-4D1D-A2FC-EB84FF3C01C6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4528-66A1-4D8C-A427-FE103F7C24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4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5586-148E-4F23-A733-ADD6577074E7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545A-1349-4942-B2B8-CD0B6421FA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1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12FE-6C0E-4A5A-B47F-033C8346A55C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7BE5-7C47-431B-B187-348212D090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0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A5EF-FFC9-4431-B18D-90D18F11A721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416D-9400-4EE0-95B1-F4E17BD87D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62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D4D29-CA57-47F5-B5AA-9E77BE833AE7}" type="datetimeFigureOut">
              <a:rPr lang="nl-NL"/>
              <a:pPr>
                <a:defRPr/>
              </a:pPr>
              <a:t>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A4BFD-F68F-4DF4-9A97-D8917138D5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2055" name="Afbeelding 9" descr="TTpptWIT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3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5A7B8-648D-4451-B569-23A6FD680E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41DEBE-8A0B-48DD-A3A5-29A5FA11128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Afbeelding 9" descr="TTpptWIT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9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://www.transformatieteam.n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2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xfrm>
            <a:off x="1120775" y="1992086"/>
            <a:ext cx="7915160" cy="1698171"/>
          </a:xfrm>
        </p:spPr>
        <p:txBody>
          <a:bodyPr/>
          <a:lstStyle/>
          <a:p>
            <a:pPr algn="l" eaLnBrk="1" hangingPunct="1"/>
            <a:r>
              <a:rPr lang="nl-NL" dirty="0" smtClean="0">
                <a:solidFill>
                  <a:srgbClr val="C0504D"/>
                </a:solidFill>
              </a:rPr>
              <a:t/>
            </a:r>
            <a:br>
              <a:rPr lang="nl-NL" dirty="0" smtClean="0">
                <a:solidFill>
                  <a:srgbClr val="C0504D"/>
                </a:solidFill>
              </a:rPr>
            </a:br>
            <a:r>
              <a:rPr lang="nl-NL" dirty="0" smtClean="0">
                <a:solidFill>
                  <a:srgbClr val="C0504D"/>
                </a:solidFill>
              </a:rPr>
              <a:t>Flexibel gebruik leegstand: haalbaar en toekomstbestendig</a:t>
            </a:r>
            <a:r>
              <a:rPr lang="nl-NL" dirty="0">
                <a:solidFill>
                  <a:srgbClr val="C0504D"/>
                </a:solidFill>
              </a:rPr>
              <a:t/>
            </a:r>
            <a:br>
              <a:rPr lang="nl-NL" dirty="0">
                <a:solidFill>
                  <a:srgbClr val="C0504D"/>
                </a:solidFill>
              </a:rPr>
            </a:br>
            <a:endParaRPr lang="nl-NL" dirty="0" smtClean="0">
              <a:solidFill>
                <a:schemeClr val="accent2"/>
              </a:solidFill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20775" y="3846513"/>
            <a:ext cx="7566025" cy="18859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sz="2800" dirty="0" smtClean="0"/>
              <a:t>Jean Baptiste Benraad:  Benraad Hernieuwt </a:t>
            </a:r>
          </a:p>
          <a:p>
            <a:pPr eaLnBrk="1" hangingPunct="1">
              <a:buNone/>
            </a:pPr>
            <a:r>
              <a:rPr lang="nl-NL" sz="2800" dirty="0" smtClean="0"/>
              <a:t>Ex-lid </a:t>
            </a:r>
            <a:r>
              <a:rPr lang="nl-NL" sz="2800" dirty="0"/>
              <a:t>H-team, Rijksdienst Cultureel Erfgoed </a:t>
            </a:r>
          </a:p>
          <a:p>
            <a:pPr eaLnBrk="1" hangingPunct="1">
              <a:buNone/>
            </a:pPr>
            <a:r>
              <a:rPr lang="nl-NL" sz="2800" dirty="0" smtClean="0"/>
              <a:t>lid </a:t>
            </a:r>
            <a:r>
              <a:rPr lang="nl-NL" sz="2800" dirty="0"/>
              <a:t>ExpertTeam Ministerie van BZK en </a:t>
            </a:r>
            <a:r>
              <a:rPr lang="nl-NL" sz="2800" dirty="0" smtClean="0"/>
              <a:t>VNG </a:t>
            </a:r>
            <a:endParaRPr lang="nl-NL" sz="2800" dirty="0"/>
          </a:p>
          <a:p>
            <a:pPr eaLnBrk="1" hangingPunct="1">
              <a:buFont typeface="Arial" pitchFamily="34" charset="0"/>
              <a:buNone/>
            </a:pPr>
            <a:endParaRPr lang="nl-NL" sz="2800" dirty="0" smtClean="0"/>
          </a:p>
        </p:txBody>
      </p:sp>
      <p:pic>
        <p:nvPicPr>
          <p:cNvPr id="1029" name="Afbeelding 7" descr="Afbeelding 1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0438" y="228600"/>
            <a:ext cx="4038600" cy="1141413"/>
          </a:xfrm>
        </p:spPr>
      </p:pic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120775" y="5732463"/>
            <a:ext cx="7915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defTabSz="914400" eaLnBrk="1" hangingPunct="1"/>
            <a:r>
              <a:rPr lang="nl-NL" sz="2400" dirty="0" smtClean="0">
                <a:solidFill>
                  <a:schemeClr val="tx1"/>
                </a:solidFill>
              </a:rPr>
              <a:t>Organisatie</a:t>
            </a:r>
            <a:r>
              <a:rPr lang="nl-NL" sz="2400" dirty="0">
                <a:solidFill>
                  <a:schemeClr val="tx1"/>
                </a:solidFill>
              </a:rPr>
              <a:t>: Expertisecentrum </a:t>
            </a:r>
            <a:r>
              <a:rPr lang="nl-NL" sz="2400" dirty="0" err="1" smtClean="0">
                <a:solidFill>
                  <a:schemeClr val="tx1"/>
                </a:solidFill>
              </a:rPr>
              <a:t>Flexwonen</a:t>
            </a:r>
            <a:r>
              <a:rPr lang="nl-NL" sz="2400" dirty="0" smtClean="0">
                <a:solidFill>
                  <a:schemeClr val="tx1"/>
                </a:solidFill>
              </a:rPr>
              <a:t>(</a:t>
            </a:r>
            <a:r>
              <a:rPr lang="nl-NL" sz="2400" dirty="0" err="1" smtClean="0">
                <a:solidFill>
                  <a:schemeClr val="tx1"/>
                </a:solidFill>
              </a:rPr>
              <a:t>cafe</a:t>
            </a:r>
            <a:r>
              <a:rPr lang="nl-NL" sz="2400" dirty="0" smtClean="0">
                <a:solidFill>
                  <a:schemeClr val="tx1"/>
                </a:solidFill>
              </a:rPr>
              <a:t>) noord Veluwe</a:t>
            </a:r>
          </a:p>
          <a:p>
            <a:pPr defTabSz="914400" eaLnBrk="1" hangingPunct="1"/>
            <a:r>
              <a:rPr lang="nl-NL" sz="2400" dirty="0" smtClean="0">
                <a:solidFill>
                  <a:schemeClr val="tx1"/>
                </a:solidFill>
              </a:rPr>
              <a:t>Contact</a:t>
            </a:r>
            <a:r>
              <a:rPr lang="nl-NL" sz="2400" dirty="0">
                <a:solidFill>
                  <a:schemeClr val="tx1"/>
                </a:solidFill>
              </a:rPr>
              <a:t>: 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</a:rPr>
              <a:t>jb@benraad.nl </a:t>
            </a:r>
            <a:r>
              <a:rPr lang="nl-NL" sz="2400" dirty="0" smtClean="0">
                <a:solidFill>
                  <a:schemeClr val="tx1"/>
                </a:solidFill>
              </a:rPr>
              <a:t>             Secretariaat: </a:t>
            </a:r>
            <a:r>
              <a:rPr lang="nl-NL" sz="2400" dirty="0">
                <a:solidFill>
                  <a:schemeClr val="tx1"/>
                </a:solidFill>
              </a:rPr>
              <a:t>030 </a:t>
            </a:r>
            <a:r>
              <a:rPr lang="nl-NL" sz="2400" dirty="0" smtClean="0">
                <a:solidFill>
                  <a:schemeClr val="tx1"/>
                </a:solidFill>
              </a:rPr>
              <a:t> 603 </a:t>
            </a:r>
            <a:r>
              <a:rPr lang="nl-NL" sz="2400" dirty="0">
                <a:solidFill>
                  <a:schemeClr val="tx1"/>
                </a:solidFill>
              </a:rPr>
              <a:t>63 63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26890417"/>
              </p:ext>
            </p:extLst>
          </p:nvPr>
        </p:nvGraphicFramePr>
        <p:xfrm>
          <a:off x="848720" y="228600"/>
          <a:ext cx="7913688" cy="208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041" y="66820"/>
            <a:ext cx="8229600" cy="1143000"/>
          </a:xfrm>
        </p:spPr>
        <p:txBody>
          <a:bodyPr/>
          <a:lstStyle/>
          <a:p>
            <a:pPr algn="l"/>
            <a:r>
              <a:rPr lang="nl-NL" sz="4000" dirty="0" smtClean="0"/>
              <a:t>Privacy primair na overleg </a:t>
            </a:r>
            <a:r>
              <a:rPr lang="nl-NL" sz="4000" dirty="0" err="1" smtClean="0"/>
              <a:t>Migrada</a:t>
            </a:r>
            <a:endParaRPr lang="nl-N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37" y="1182154"/>
            <a:ext cx="8573656" cy="208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38" y="3544434"/>
            <a:ext cx="8573656" cy="21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71918"/>
            <a:ext cx="7315200" cy="569769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Calibri" panose="020F0502020204030204" pitchFamily="34" charset="0"/>
              </a:rPr>
              <a:t>Ja maar, transformatie is moeilijk 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856986"/>
            <a:ext cx="7511143" cy="6001014"/>
          </a:xfrm>
        </p:spPr>
        <p:txBody>
          <a:bodyPr/>
          <a:lstStyle/>
          <a:p>
            <a:r>
              <a:rPr lang="nl-NL" sz="2800" dirty="0" smtClean="0">
                <a:solidFill>
                  <a:srgbClr val="FF0000"/>
                </a:solidFill>
              </a:rPr>
              <a:t>Niet waar</a:t>
            </a:r>
            <a:r>
              <a:rPr lang="nl-NL" sz="2800" dirty="0" smtClean="0"/>
              <a:t>, transformatie is nu zelfs in het voordeel t.o.v. nieuwbouw, want: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Bouwbesluit 2012 kent toets aan “rechtens verkregen niveau” en als dat er niet is, aan eis bestaande bouw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Door wijziging per 1 nov. ‘14 BOR van de </a:t>
            </a:r>
            <a:r>
              <a:rPr lang="nl-NL" sz="2800" dirty="0" err="1" smtClean="0"/>
              <a:t>Wabo</a:t>
            </a:r>
            <a:r>
              <a:rPr lang="nl-NL" sz="2800" dirty="0" smtClean="0"/>
              <a:t> op basis van de Crisis en Herstelwet mag een gebouw getransformeerd worden in afwijking van de bestemming. Voor max 10 jaar zonder milieuonderzoek en maatregelen en met deze maatregelen zelfs permanent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De aankoopprijs is vaak gelijk aan de grondprijs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Leegstandswet: vergunning voor max.10 jaar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5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50145"/>
            <a:ext cx="7315200" cy="569769"/>
          </a:xfrm>
        </p:spPr>
        <p:txBody>
          <a:bodyPr>
            <a:noAutofit/>
          </a:bodyPr>
          <a:lstStyle/>
          <a:p>
            <a:r>
              <a:rPr lang="nl-NL" sz="3600" dirty="0" smtClean="0">
                <a:latin typeface="Calibri" panose="020F0502020204030204" pitchFamily="34" charset="0"/>
              </a:rPr>
              <a:t>Verschil Nieuwbouw en Transformatie</a:t>
            </a:r>
            <a:endParaRPr lang="nl-NL" sz="3600" dirty="0"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911413"/>
            <a:ext cx="7315200" cy="5685330"/>
          </a:xfrm>
        </p:spPr>
        <p:txBody>
          <a:bodyPr/>
          <a:lstStyle/>
          <a:p>
            <a:r>
              <a:rPr lang="nl-NL" sz="2400" dirty="0" smtClean="0"/>
              <a:t>Bij </a:t>
            </a:r>
            <a:r>
              <a:rPr lang="nl-NL" sz="2400" dirty="0" smtClean="0">
                <a:solidFill>
                  <a:srgbClr val="FF0000"/>
                </a:solidFill>
              </a:rPr>
              <a:t>nieuwbouw</a:t>
            </a:r>
            <a:r>
              <a:rPr lang="nl-NL" sz="2400" dirty="0" smtClean="0"/>
              <a:t> is het </a:t>
            </a:r>
            <a:r>
              <a:rPr lang="nl-NL" sz="2400" dirty="0" smtClean="0">
                <a:solidFill>
                  <a:srgbClr val="FF0000"/>
                </a:solidFill>
              </a:rPr>
              <a:t>Programma van Eisen </a:t>
            </a:r>
            <a:r>
              <a:rPr lang="nl-NL" sz="2400" dirty="0" smtClean="0"/>
              <a:t>het uitgangspunt van het ontwerp.</a:t>
            </a:r>
          </a:p>
          <a:p>
            <a:r>
              <a:rPr lang="nl-NL" sz="2400" dirty="0" smtClean="0"/>
              <a:t>Bij </a:t>
            </a:r>
            <a:r>
              <a:rPr lang="nl-NL" sz="2400" dirty="0" smtClean="0">
                <a:solidFill>
                  <a:srgbClr val="7030A0"/>
                </a:solidFill>
              </a:rPr>
              <a:t>transformatie</a:t>
            </a:r>
            <a:r>
              <a:rPr lang="nl-NL" sz="2400" dirty="0" smtClean="0"/>
              <a:t> is het </a:t>
            </a:r>
            <a:r>
              <a:rPr lang="nl-NL" sz="2400" dirty="0" smtClean="0">
                <a:solidFill>
                  <a:srgbClr val="7030A0"/>
                </a:solidFill>
              </a:rPr>
              <a:t>gebouw</a:t>
            </a:r>
            <a:r>
              <a:rPr lang="nl-NL" sz="2400" dirty="0" smtClean="0"/>
              <a:t> het uitgangspunt.</a:t>
            </a:r>
          </a:p>
          <a:p>
            <a:r>
              <a:rPr lang="nl-NL" sz="2400" dirty="0" smtClean="0"/>
              <a:t>Het is de eerste taak van de ontwerper de kwaliteiten van het gebouw te analyseren. </a:t>
            </a:r>
          </a:p>
          <a:p>
            <a:r>
              <a:rPr lang="nl-NL" sz="2400" dirty="0" smtClean="0"/>
              <a:t>Hieruit de </a:t>
            </a:r>
            <a:r>
              <a:rPr lang="nl-NL" sz="2400" dirty="0" smtClean="0">
                <a:solidFill>
                  <a:srgbClr val="7030A0"/>
                </a:solidFill>
              </a:rPr>
              <a:t>meerwaarde</a:t>
            </a:r>
            <a:r>
              <a:rPr lang="nl-NL" sz="2400" dirty="0" smtClean="0"/>
              <a:t> te analyseren voor de mogelijke of aangewezen klantgroepen.</a:t>
            </a:r>
          </a:p>
          <a:p>
            <a:r>
              <a:rPr lang="nl-NL" sz="2400" dirty="0" smtClean="0"/>
              <a:t>Op basis van de </a:t>
            </a:r>
            <a:r>
              <a:rPr lang="nl-NL" sz="2400" dirty="0" smtClean="0">
                <a:solidFill>
                  <a:srgbClr val="7030A0"/>
                </a:solidFill>
              </a:rPr>
              <a:t>juiste klantgroep </a:t>
            </a:r>
            <a:r>
              <a:rPr lang="nl-NL" sz="2400" dirty="0" smtClean="0"/>
              <a:t>en de kennis van hun  wensen ontstaat allereerst een plattegrondontwikkeling.</a:t>
            </a:r>
          </a:p>
          <a:p>
            <a:r>
              <a:rPr lang="nl-NL" sz="2400" dirty="0" smtClean="0"/>
              <a:t>Op basis van deze </a:t>
            </a:r>
            <a:r>
              <a:rPr lang="nl-NL" sz="2400" dirty="0" smtClean="0">
                <a:solidFill>
                  <a:srgbClr val="7030A0"/>
                </a:solidFill>
              </a:rPr>
              <a:t>QuickScan</a:t>
            </a:r>
            <a:r>
              <a:rPr lang="nl-NL" sz="2400" dirty="0" smtClean="0"/>
              <a:t> is het ook mogelijk een berekening van de opbrengsten en de ombouwkosten te maken met als uitkomst een residuele waardebepaling.</a:t>
            </a:r>
          </a:p>
          <a:p>
            <a:r>
              <a:rPr lang="nl-NL" sz="2400" dirty="0" smtClean="0"/>
              <a:t>Bij de QuickScan dienen </a:t>
            </a:r>
            <a:r>
              <a:rPr lang="nl-NL" sz="2400" dirty="0" smtClean="0">
                <a:solidFill>
                  <a:srgbClr val="7030A0"/>
                </a:solidFill>
              </a:rPr>
              <a:t>alle disciplines </a:t>
            </a:r>
            <a:r>
              <a:rPr lang="nl-NL" sz="2400" dirty="0" smtClean="0"/>
              <a:t>uit het proces </a:t>
            </a:r>
            <a:r>
              <a:rPr lang="nl-NL" sz="2400" dirty="0" smtClean="0">
                <a:solidFill>
                  <a:srgbClr val="7030A0"/>
                </a:solidFill>
              </a:rPr>
              <a:t>gelijktijdig</a:t>
            </a:r>
            <a:r>
              <a:rPr lang="nl-NL" sz="2400" dirty="0" smtClean="0"/>
              <a:t> ingebracht te worden.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93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61373"/>
            <a:ext cx="7532914" cy="569769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Analyse Handelweg 1 Harderwijk</a:t>
            </a:r>
            <a:endParaRPr lang="nl-NL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3" y="1063154"/>
            <a:ext cx="7543801" cy="5796043"/>
          </a:xfrm>
        </p:spPr>
        <p:txBody>
          <a:bodyPr/>
          <a:lstStyle/>
          <a:p>
            <a:endParaRPr lang="nl-NL" sz="28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3" y="1063154"/>
            <a:ext cx="8126591" cy="39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Z:\Transformatie &amp; Monumenten\Tijdelijk &amp; Kraakverbod\TijdelijkWonenBasisInfo\FlexWonenCafe\Harderwijk\Handelsweg 1\Google Handelsweg 1 Harderwij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94" y="4378277"/>
            <a:ext cx="3922025" cy="26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Z:\Transformatie &amp; Monumenten\Tijdelijk &amp; Kraakverbod\TijdelijkWonenBasisInfo\FlexWonenCafe\Harderwijk\Handelsweg 1\StreetView Handelsweg 1 Harderwi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75" y="4378277"/>
            <a:ext cx="3922025" cy="26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71092" y="1678675"/>
            <a:ext cx="617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Alleen zeer tijdelijk met eenvoudige middelen;</a:t>
            </a:r>
          </a:p>
          <a:p>
            <a:r>
              <a:rPr lang="nl-NL" sz="2400" dirty="0"/>
              <a:t>inpassen in herontwikkelingsplan bedrijfsterrein</a:t>
            </a:r>
          </a:p>
        </p:txBody>
      </p:sp>
    </p:spTree>
    <p:extLst>
      <p:ext uri="{BB962C8B-B14F-4D97-AF65-F5344CB8AC3E}">
        <p14:creationId xmlns:p14="http://schemas.microsoft.com/office/powerpoint/2010/main" val="21875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61373"/>
            <a:ext cx="7532914" cy="569769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Voorbeeld: Wilhelminaschool  Heerde</a:t>
            </a:r>
            <a:endParaRPr lang="nl-NL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3" y="1063154"/>
            <a:ext cx="7543801" cy="5796043"/>
          </a:xfrm>
        </p:spPr>
        <p:txBody>
          <a:bodyPr/>
          <a:lstStyle/>
          <a:p>
            <a:endParaRPr lang="nl-NL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931326"/>
            <a:ext cx="5695341" cy="58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9" y="831142"/>
            <a:ext cx="2552132" cy="11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74" y="868751"/>
            <a:ext cx="1851070" cy="20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Z:\Transformatie &amp; Monumenten\Tijdelijk &amp; Kraakverbod\TijdelijkWonenBasisInfo\FlexWonenCafe\Heerde Wilhelminaschool\Streetview Wilhelminalaan 59 Ingang Heer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3" y="4059771"/>
            <a:ext cx="3969793" cy="27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61373"/>
            <a:ext cx="7532914" cy="569769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Analyse Wilhelminaschool  Heerde</a:t>
            </a:r>
            <a:endParaRPr lang="nl-NL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3" y="1063154"/>
            <a:ext cx="7543801" cy="5796043"/>
          </a:xfrm>
        </p:spPr>
        <p:txBody>
          <a:bodyPr/>
          <a:lstStyle/>
          <a:p>
            <a:endParaRPr lang="nl-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1063154"/>
            <a:ext cx="6137938" cy="5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2" y="1063154"/>
            <a:ext cx="2675885" cy="12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Z:\Transformatie &amp; Monumenten\Tijdelijk &amp; Kraakverbod\TijdelijkWonenBasisInfo\FlexWonenCafe\Heerde Wilhelminaschool\Maatanalyse 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0" y="831142"/>
            <a:ext cx="5923128" cy="585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99" y="4930093"/>
            <a:ext cx="5187945" cy="12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Z:\Transformatie &amp; Monumenten\Tijdelijk &amp; Kraakverbod\TijdelijkWonenBasisInfo\FlexWonenCafe\Heerde Wilhelminaschool\Maatanalyse Et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50" y="950044"/>
            <a:ext cx="3098041" cy="15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61373"/>
            <a:ext cx="7532914" cy="569769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Wilhelminaschool  Heerde Kamers</a:t>
            </a:r>
            <a:endParaRPr lang="nl-NL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3" y="1063154"/>
            <a:ext cx="7543801" cy="5796043"/>
          </a:xfrm>
        </p:spPr>
        <p:txBody>
          <a:bodyPr/>
          <a:lstStyle/>
          <a:p>
            <a:endParaRPr lang="nl-NL" sz="2800" dirty="0" smtClean="0"/>
          </a:p>
        </p:txBody>
      </p:sp>
      <p:pic>
        <p:nvPicPr>
          <p:cNvPr id="16388" name="Picture 4" descr="Z:\Transformatie &amp; Monumenten\Tijdelijk &amp; Kraakverbod\TijdelijkWonenBasisInfo\FlexWonenCafe\Heerde Wilhelminaschool\Transf Ka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77870"/>
            <a:ext cx="5763579" cy="59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Z:\Transformatie &amp; Monumenten\Tijdelijk &amp; Kraakverbod\TijdelijkWonenBasisInfo\FlexWonenCafe\Heerde Wilhelminaschool\Gemeensch ruimte e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55" y="762524"/>
            <a:ext cx="3040180" cy="14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690129" y="4353636"/>
            <a:ext cx="51548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Calibri"/>
              </a:rPr>
              <a:t>Tijdelijk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10jr. Sober Onzelfstandig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Minimale aanpassing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Snel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door: Voortzetting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gebruik bestaande </a:t>
            </a:r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Bouwvergunning (handhaving </a:t>
            </a:r>
            <a:r>
              <a:rPr lang="nl-NL" sz="2000" dirty="0" err="1" smtClean="0">
                <a:solidFill>
                  <a:prstClr val="black"/>
                </a:solidFill>
                <a:latin typeface="Calibri"/>
              </a:rPr>
              <a:t>brandcomparim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.)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Bouwkosten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: €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7.500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excl. BTW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en </a:t>
            </a:r>
            <a:r>
              <a:rPr lang="nl-NL" sz="2000" dirty="0" err="1" smtClean="0">
                <a:solidFill>
                  <a:prstClr val="black"/>
                </a:solidFill>
                <a:latin typeface="Calibri"/>
              </a:rPr>
              <a:t>bijk.p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kamer</a:t>
            </a: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Gebouwhuur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: €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20,--</a:t>
            </a:r>
            <a:r>
              <a:rPr lang="nl-NL" sz="2000" dirty="0" err="1">
                <a:solidFill>
                  <a:prstClr val="black"/>
                </a:solidFill>
                <a:latin typeface="Calibri"/>
              </a:rPr>
              <a:t>pmBVO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In 10 jr. sluitende exploitatie incl. beheerkosten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48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240" y="291480"/>
            <a:ext cx="7939560" cy="712213"/>
          </a:xfrm>
        </p:spPr>
        <p:txBody>
          <a:bodyPr>
            <a:noAutofit/>
          </a:bodyPr>
          <a:lstStyle/>
          <a:p>
            <a:pPr algn="l"/>
            <a:r>
              <a:rPr lang="nl-NL" dirty="0" smtClean="0">
                <a:latin typeface="Calibri" panose="020F0502020204030204" pitchFamily="34" charset="0"/>
              </a:rPr>
              <a:t>V</a:t>
            </a:r>
            <a:r>
              <a:rPr lang="nl-NL" dirty="0">
                <a:latin typeface="Calibri" panose="020F0502020204030204" pitchFamily="34" charset="0"/>
              </a:rPr>
              <a:t>oorbeeld: De Schakel, Ermelo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9" y="1003693"/>
            <a:ext cx="8176349" cy="34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3" y="4499011"/>
            <a:ext cx="7765064" cy="26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291480"/>
            <a:ext cx="7476107" cy="712213"/>
          </a:xfrm>
        </p:spPr>
        <p:txBody>
          <a:bodyPr>
            <a:noAutofit/>
          </a:bodyPr>
          <a:lstStyle/>
          <a:p>
            <a:pPr algn="l"/>
            <a:r>
              <a:rPr lang="nl-NL" sz="4000" dirty="0" smtClean="0">
                <a:latin typeface="Calibri" panose="020F0502020204030204" pitchFamily="34" charset="0"/>
              </a:rPr>
              <a:t>Tijdelijk, kamers, lage investering</a:t>
            </a:r>
            <a:endParaRPr lang="nl-NL" sz="4000" dirty="0">
              <a:latin typeface="Calibri" panose="020F0502020204030204" pitchFamily="34" charset="0"/>
            </a:endParaRPr>
          </a:p>
        </p:txBody>
      </p:sp>
      <p:pic>
        <p:nvPicPr>
          <p:cNvPr id="17410" name="Picture 2" descr="Z:\Transformatie &amp; Monumenten\Tijdelijk &amp; Kraakverbod\TijdelijkWonenBasisInfo\FlexWonenCafe\Ermelo  Med.gebouw De Schakel\Transf Kamers Tijdelij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" y="1282890"/>
            <a:ext cx="8162941" cy="38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291480"/>
            <a:ext cx="7837774" cy="712213"/>
          </a:xfrm>
        </p:spPr>
        <p:txBody>
          <a:bodyPr>
            <a:noAutofit/>
          </a:bodyPr>
          <a:lstStyle/>
          <a:p>
            <a:pPr algn="l"/>
            <a:r>
              <a:rPr lang="nl-NL" sz="4000" dirty="0" smtClean="0">
                <a:latin typeface="Calibri" panose="020F0502020204030204" pitchFamily="34" charset="0"/>
              </a:rPr>
              <a:t>Vervolg permanente transformatie</a:t>
            </a:r>
            <a:endParaRPr lang="nl-NL" sz="4000" dirty="0">
              <a:latin typeface="Calibri" panose="020F0502020204030204" pitchFamily="34" charset="0"/>
            </a:endParaRPr>
          </a:p>
        </p:txBody>
      </p:sp>
      <p:pic>
        <p:nvPicPr>
          <p:cNvPr id="18434" name="Picture 2" descr="Z:\Transformatie &amp; Monumenten\Tijdelijk &amp; Kraakverbod\TijdelijkWonenBasisInfo\FlexWonenCafe\Ermelo  Med.gebouw De Schakel\Transf Zelfstandige Eenhed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2" y="1146059"/>
            <a:ext cx="8271236" cy="38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300" b="1" dirty="0" smtClean="0">
                <a:latin typeface="+mn-lt"/>
              </a:rPr>
              <a:t>Mijn huidige bijdrage aan transformatie</a:t>
            </a:r>
            <a:endParaRPr lang="nl-NL" sz="3300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8473" y="1234499"/>
            <a:ext cx="7855527" cy="539074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600" dirty="0" smtClean="0"/>
              <a:t>Naast ExpertTeam oud lid van H(</a:t>
            </a:r>
            <a:r>
              <a:rPr lang="nl-NL" sz="2600" dirty="0" err="1" smtClean="0"/>
              <a:t>erbestemmings</a:t>
            </a:r>
            <a:r>
              <a:rPr lang="nl-NL" sz="2600" dirty="0" smtClean="0"/>
              <a:t>)-Team; zet in op verandering “</a:t>
            </a:r>
            <a:r>
              <a:rPr lang="nl-NL" sz="2600" dirty="0" err="1" smtClean="0"/>
              <a:t>MindSet</a:t>
            </a:r>
            <a:r>
              <a:rPr lang="nl-NL" sz="2600" dirty="0" smtClean="0"/>
              <a:t>” overheid, beleid en onderwijs ten gunste Herbestemming;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600" dirty="0" smtClean="0"/>
              <a:t>TransformatieTeam is het dagelijks werk, als  initiatiefnemer en coördinator groep specialisten;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600" dirty="0" smtClean="0"/>
              <a:t>Dit Team voert het hele proces uit, van eerste initiatief tot en met de oplevering en beheerfase.                                            Ook de gehele Bestemmingswijziging  en (Project)-vergunning  voor eigenaren, afnemers, gemeenten. Altijd op onafhankelijke basis: geen belang in commerciële resultaat. Totale ervaring 600.000 m</a:t>
            </a:r>
            <a:r>
              <a:rPr lang="nl-NL" sz="2600" baseline="30000" dirty="0" smtClean="0"/>
              <a:t>2.</a:t>
            </a:r>
            <a:endParaRPr lang="nl-NL" sz="2600" dirty="0"/>
          </a:p>
          <a:p>
            <a:pPr marL="457200" indent="-457200">
              <a:buFont typeface="Arial" pitchFamily="34" charset="0"/>
              <a:buChar char="•"/>
            </a:pPr>
            <a:r>
              <a:rPr lang="nl-NL" sz="2600" dirty="0" smtClean="0"/>
              <a:t>Adviseur Almere, Helmond en div. op verzoek OTAV</a:t>
            </a:r>
          </a:p>
          <a:p>
            <a:r>
              <a:rPr lang="nl-NL" sz="2800" baseline="30000" dirty="0" smtClean="0"/>
              <a:t> </a:t>
            </a:r>
            <a:r>
              <a:rPr lang="nl-NL" sz="2800" dirty="0" smtClean="0"/>
              <a:t>  </a:t>
            </a:r>
            <a:r>
              <a:rPr lang="nl-NL" sz="2600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520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5" y="4634692"/>
            <a:ext cx="2240250" cy="247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Z:\data\jbb\Transformatie &amp; Monumenten\TransformatieTeam\Onderzoek Amsterdam\Amstel 3 ZO\NISPA Uitwerking\NISPA Foto's\Foto's Uitvoering\DSC_0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" y="1211280"/>
            <a:ext cx="6118855" cy="34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data\jbb\Transformatie &amp; Monumenten\TransformatieTeam\Onderzoek Amsterdam\Amstel 3 ZO\NISPA Uitwerking\NISPA Foto's\Foto's Uitvoering\DSC_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9455" y="2161360"/>
            <a:ext cx="4409642" cy="24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9" y="332656"/>
            <a:ext cx="7972882" cy="652860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Calibri" panose="020F0502020204030204" pitchFamily="34" charset="0"/>
              </a:rPr>
              <a:t>De ingrediënten tijdelijke inbouw </a:t>
            </a:r>
            <a:endParaRPr lang="nl-NL" sz="40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02" y="4653136"/>
            <a:ext cx="4563293" cy="21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Grp="1"/>
          </p:cNvSpPr>
          <p:nvPr>
            <p:ph type="title"/>
          </p:nvPr>
        </p:nvSpPr>
        <p:spPr>
          <a:xfrm>
            <a:off x="1138844" y="108856"/>
            <a:ext cx="7547956" cy="992897"/>
          </a:xfrm>
        </p:spPr>
        <p:txBody>
          <a:bodyPr/>
          <a:lstStyle/>
          <a:p>
            <a:pPr algn="l"/>
            <a:r>
              <a:rPr lang="nl-NL" sz="3600" dirty="0" smtClean="0"/>
              <a:t>Door prefab flexibel, snel en betaalbaar</a:t>
            </a: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8088" y="1239838"/>
            <a:ext cx="2944812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719" y="4114800"/>
            <a:ext cx="2650202" cy="291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1383" y="1239838"/>
            <a:ext cx="2573960" cy="3642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PreFab Sanitair Unit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850" y="1414463"/>
            <a:ext cx="6945313" cy="538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8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07827" y="380774"/>
            <a:ext cx="7315200" cy="569769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Calibri" panose="020F0502020204030204" pitchFamily="34" charset="0"/>
              </a:rPr>
              <a:t>12 voordelen tijdelijk op een rij: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968829" y="1114757"/>
            <a:ext cx="7968342" cy="5547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Betaalbare huisvesting arbeidsmigranten/statushouders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Toch rendabele investering voor financiers/corporaties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Geen verdringing andere woningzoekenden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Snel beschikbaar, door </a:t>
            </a:r>
            <a:r>
              <a:rPr lang="nl-NL" sz="2400" dirty="0"/>
              <a:t>korte reguliere procedure omgevingsvergunning </a:t>
            </a:r>
            <a:r>
              <a:rPr lang="nl-NL" sz="2400" dirty="0" smtClean="0"/>
              <a:t> en “in afwijking bestemming”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Garantie tijdige ontruiming door max. 10 jr. leegstandsverg.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Door flexibel wonen, snel aanpassing bij wijziging behoefte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Vermindering leegstand, verbetering leefomgeving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Tijdelijk gebruik bij aankoop bij gebiedsontwikkeling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Krimpgebieden krijgen weer uitbreiding inwoners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Vergunninghouders  leren vak door zelfwerkzaamheid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Vergunninghouders raken geïntegreerd i.s.m. aannemer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Werk voor begeleidende aannemers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87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08625" y="159421"/>
            <a:ext cx="7476107" cy="65286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+mn-lt"/>
              </a:rPr>
              <a:t>Voor 15 i.p.v. voor 50 jaar; beperking investering</a:t>
            </a:r>
            <a:endParaRPr lang="nl-NL" dirty="0">
              <a:latin typeface="+mn-lt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4294967295"/>
          </p:nvPr>
        </p:nvSpPr>
        <p:spPr>
          <a:xfrm>
            <a:off x="1338263" y="1235075"/>
            <a:ext cx="7805737" cy="5049838"/>
          </a:xfrm>
        </p:spPr>
        <p:txBody>
          <a:bodyPr/>
          <a:lstStyle/>
          <a:p>
            <a:pPr marL="342900" lvl="0" indent="-342900" eaLnBrk="1" hangingPunct="1"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nl-NL" sz="3200" dirty="0">
              <a:solidFill>
                <a:prstClr val="black"/>
              </a:solidFill>
            </a:endParaRPr>
          </a:p>
          <a:p>
            <a:pPr lvl="0" eaLnBrk="1" hangingPunct="1">
              <a:spcAft>
                <a:spcPct val="0"/>
              </a:spcAft>
              <a:buClr>
                <a:srgbClr val="4F81BD"/>
              </a:buClr>
            </a:pPr>
            <a:endParaRPr lang="nl-NL" sz="3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722" y="4237642"/>
            <a:ext cx="3046928" cy="26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237" y="4237642"/>
            <a:ext cx="3333403" cy="2737508"/>
          </a:xfrm>
          <a:prstGeom prst="rect">
            <a:avLst/>
          </a:prstGeom>
        </p:spPr>
      </p:pic>
      <p:sp>
        <p:nvSpPr>
          <p:cNvPr id="2" name="PIJL-RECHTS 1"/>
          <p:cNvSpPr/>
          <p:nvPr/>
        </p:nvSpPr>
        <p:spPr>
          <a:xfrm>
            <a:off x="5120640" y="5391969"/>
            <a:ext cx="978408" cy="484632"/>
          </a:xfrm>
          <a:prstGeom prst="rightArrow">
            <a:avLst/>
          </a:prstGeom>
          <a:solidFill>
            <a:srgbClr val="45DBDB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237" y="1056716"/>
            <a:ext cx="4145486" cy="310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991990" y="841558"/>
            <a:ext cx="3233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Fasering exploitatie, geeft nieuwe starters betaalbare huur, bij bewezen succes na 10, 15 jaar  tweede aanpassing. Tevens flexibel gebruik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3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035" y="372659"/>
            <a:ext cx="7880464" cy="569769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latin typeface="+mn-lt"/>
              </a:rPr>
              <a:t>Beheer, verhuur vaak onderschat</a:t>
            </a:r>
            <a:endParaRPr lang="nl-NL" sz="4400" b="1" dirty="0">
              <a:latin typeface="+mn-lt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97032" y="1234498"/>
            <a:ext cx="5497681" cy="548218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P</a:t>
            </a:r>
            <a:r>
              <a:rPr lang="nl-NL" sz="2400" dirty="0" smtClean="0"/>
              <a:t>roduct en klantgroep vraagt aandacht: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Geen vastgoedverhuur maar</a:t>
            </a:r>
            <a:r>
              <a:rPr lang="nl-NL" sz="2400" dirty="0"/>
              <a:t> </a:t>
            </a:r>
            <a:r>
              <a:rPr lang="nl-NL" sz="2400" dirty="0" err="1" smtClean="0"/>
              <a:t>hospitally</a:t>
            </a:r>
            <a:endParaRPr lang="nl-NL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Volledige stoffering en inrichting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Servicekosten soms meer als de huur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Geen aansluiting bij bestaande verhuur en mutatieprocedures corporaties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Directe huisvesting noodzakelijk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Hoger leegstandspercentage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Planning in overleg uitzendbureau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Nieuwe huurders in overleg </a:t>
            </a:r>
            <a:r>
              <a:rPr lang="nl-NL" sz="2400" dirty="0" err="1" smtClean="0"/>
              <a:t>zittenden</a:t>
            </a:r>
            <a:endParaRPr lang="nl-NL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Beheer ‘’van binnenuit” bewoners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Bezoek aan huis van woonbegeleider</a:t>
            </a:r>
            <a:endParaRPr lang="nl-NL" sz="2400" dirty="0"/>
          </a:p>
        </p:txBody>
      </p:sp>
      <p:pic>
        <p:nvPicPr>
          <p:cNvPr id="8195" name="Picture 3" descr="Z:\data\jbb\Transformatie &amp; Monumenten\TransformatieTeam\Onderzoek Eindhoven\Tijdelijk Eindhoven\Foto's\Foto''s Dec 22012\Huisregels Camel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219" y="942428"/>
            <a:ext cx="2170115" cy="29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data\jbb\Transformatie &amp; Monumenten\PPP\Afbeeldingen tbv PPP\Handleiding Beheer Voorbl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673" y="3702408"/>
            <a:ext cx="2682661" cy="31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40616" y="4467425"/>
            <a:ext cx="5903384" cy="1792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/>
              <a:t>Hier ligt en </a:t>
            </a:r>
            <a:r>
              <a:rPr lang="nl-NL" b="1" u="sng" dirty="0" smtClean="0">
                <a:solidFill>
                  <a:srgbClr val="FF0000"/>
                </a:solidFill>
              </a:rPr>
              <a:t>uitdaging en een kans</a:t>
            </a:r>
            <a:r>
              <a:rPr lang="nl-NL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Het is al 4 maal geslaagd met tijdelijke studenten-huisvesting en arbeidsmigranten.  Er zijn aannemers die bewezen hebben dit te kunnen begeleiden samen met het </a:t>
            </a:r>
            <a:r>
              <a:rPr lang="nl-NL" dirty="0" smtClean="0">
                <a:hlinkClick r:id="rId2"/>
              </a:rPr>
              <a:t>www.TransformatieTeam.nl</a:t>
            </a:r>
            <a:r>
              <a:rPr lang="nl-NL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Integratie en gevoel van eigenwaarde als eerste doel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03" y="539830"/>
            <a:ext cx="8202905" cy="4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079" y="1153040"/>
            <a:ext cx="2543089" cy="2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002" y="3587029"/>
            <a:ext cx="899206" cy="6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90693"/>
            <a:ext cx="2664296" cy="28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74" y="954179"/>
            <a:ext cx="2447053" cy="51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Z:\data\jbb\Transformatie &amp; Monumenten\PPP\Afbeeldingen tbv PPP\Zelfwerkzaamheid bewoner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775" y="2492896"/>
            <a:ext cx="17881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000" dirty="0" smtClean="0">
                <a:latin typeface="Calibri" panose="020F0502020204030204" pitchFamily="34" charset="0"/>
              </a:rPr>
              <a:t>En nu de praktijk, gerealiseerde voorbeelden</a:t>
            </a:r>
            <a:endParaRPr lang="nl-NL" sz="3000" dirty="0"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599" y="1234499"/>
            <a:ext cx="7424057" cy="5296930"/>
          </a:xfrm>
        </p:spPr>
        <p:txBody>
          <a:bodyPr/>
          <a:lstStyle/>
          <a:p>
            <a:r>
              <a:rPr lang="nl-NL" sz="2400" b="1" dirty="0" smtClean="0"/>
              <a:t>Utrecht STW</a:t>
            </a:r>
            <a:r>
              <a:rPr lang="nl-NL" sz="2400" dirty="0" smtClean="0"/>
              <a:t>: Pabo schoolgebouw voor 5 jaar plus naar 400 kamers; kosten 7000 Euro  p/k met zelfwerkzaamheid bewoners in 5 jaar </a:t>
            </a:r>
            <a:r>
              <a:rPr lang="nl-NL" sz="2400" dirty="0" err="1" smtClean="0"/>
              <a:t>terugverdienbaar</a:t>
            </a:r>
            <a:r>
              <a:rPr lang="nl-NL" sz="2400" dirty="0" smtClean="0"/>
              <a:t>; vergoeding aan eigenaar 22 euro p/m jaar. (22.000</a:t>
            </a:r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</a:t>
            </a:r>
            <a:r>
              <a:rPr lang="nl-NL" sz="2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nl-NL" sz="2400" dirty="0" smtClean="0"/>
              <a:t>)</a:t>
            </a:r>
          </a:p>
          <a:p>
            <a:r>
              <a:rPr lang="nl-NL" sz="2400" b="1" dirty="0" smtClean="0"/>
              <a:t>Amsterdam ACTA</a:t>
            </a:r>
            <a:r>
              <a:rPr lang="nl-NL" sz="2400" dirty="0" smtClean="0"/>
              <a:t>: Universiteitsgebouw tandheelkunde  voor 10 jaar naar 460 kamers en Urban Resort kunstenaars; kosten 9500 Euro p/k met zelfwerkzaamheid, incl. nieuw CV en kozijnen </a:t>
            </a:r>
            <a:r>
              <a:rPr lang="nl-NL" sz="2400" dirty="0" err="1" smtClean="0"/>
              <a:t>tbv</a:t>
            </a:r>
            <a:r>
              <a:rPr lang="nl-NL" sz="2400" dirty="0" smtClean="0"/>
              <a:t> HR++ glas en draairaam; </a:t>
            </a:r>
            <a:r>
              <a:rPr lang="nl-NL" sz="2400" dirty="0" err="1" smtClean="0"/>
              <a:t>terugverdienbaar</a:t>
            </a:r>
            <a:r>
              <a:rPr lang="nl-NL" sz="2400" dirty="0" smtClean="0"/>
              <a:t> binnen de 10 jaar; vergoeding eigenaar 15 Euro p/m jaar  (26.000m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)</a:t>
            </a:r>
          </a:p>
          <a:p>
            <a:r>
              <a:rPr lang="nl-NL" sz="2400" b="1" dirty="0" err="1" smtClean="0"/>
              <a:t>BlueGray</a:t>
            </a:r>
            <a:r>
              <a:rPr lang="nl-NL" sz="2400" b="1" dirty="0" smtClean="0"/>
              <a:t> Voorm. NISPA Amsterdam</a:t>
            </a:r>
            <a:r>
              <a:rPr lang="nl-NL" sz="2400" dirty="0" smtClean="0"/>
              <a:t>: Tijdelijk kantoorgebouw ABN/AMRO uit 1000 Units in 4 lagen voor 15 jaar naar 348 zelfst. studio's van 27</a:t>
            </a:r>
            <a:r>
              <a:rPr lang="nl-N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</a:t>
            </a:r>
            <a:r>
              <a:rPr lang="nl-NL" sz="24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nl-N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 nieuw </a:t>
            </a:r>
            <a:r>
              <a:rPr lang="nl-NL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inbouw-pakket</a:t>
            </a:r>
            <a:r>
              <a:rPr lang="nl-N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kost 26.000 E incl. aankoop, sluitende exploitatie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194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title" idx="4294967295"/>
          </p:nvPr>
        </p:nvSpPr>
        <p:spPr>
          <a:xfrm>
            <a:off x="8191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 </a:t>
            </a:r>
            <a:r>
              <a:rPr lang="nl-NL" altLang="nl-NL" sz="3600" dirty="0" err="1" smtClean="0"/>
              <a:t>StichtingTijdelijkWonen</a:t>
            </a:r>
            <a:r>
              <a:rPr lang="nl-NL" altLang="nl-NL" sz="3600" dirty="0" smtClean="0"/>
              <a:t> Utrecht als start </a:t>
            </a:r>
          </a:p>
        </p:txBody>
      </p:sp>
      <p:pic>
        <p:nvPicPr>
          <p:cNvPr id="35843" name="Picture 5" descr="SDC108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088" y="1092200"/>
            <a:ext cx="4765675" cy="3575050"/>
          </a:xfrm>
        </p:spPr>
      </p:pic>
      <p:pic>
        <p:nvPicPr>
          <p:cNvPr id="35844" name="Picture 7" descr="Start STW Archimedesln AD-UN2010-09-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1092200"/>
            <a:ext cx="2976563" cy="3294063"/>
          </a:xfrm>
        </p:spPr>
      </p:pic>
      <p:sp>
        <p:nvSpPr>
          <p:cNvPr id="35845" name="Subtitel 42"/>
          <p:cNvSpPr>
            <a:spLocks noGrp="1"/>
          </p:cNvSpPr>
          <p:nvPr>
            <p:ph type="subTitle" idx="4294967295"/>
          </p:nvPr>
        </p:nvSpPr>
        <p:spPr>
          <a:xfrm>
            <a:off x="1371600" y="1092200"/>
            <a:ext cx="7772400" cy="52451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nl-NL" altLang="nl-NL" sz="2800" smtClean="0">
              <a:solidFill>
                <a:srgbClr val="404040"/>
              </a:solidFill>
            </a:endParaRPr>
          </a:p>
          <a:p>
            <a:pPr marL="0" indent="0" eaLnBrk="1" hangingPunct="1"/>
            <a:endParaRPr lang="nl-NL" altLang="nl-NL" sz="2800" smtClean="0">
              <a:solidFill>
                <a:srgbClr val="404040"/>
              </a:solidFill>
            </a:endParaRPr>
          </a:p>
        </p:txBody>
      </p:sp>
      <p:pic>
        <p:nvPicPr>
          <p:cNvPr id="35846" name="Picture 9" descr="SDC122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5288" y="3117850"/>
            <a:ext cx="2922587" cy="3895725"/>
          </a:xfrm>
        </p:spPr>
      </p:pic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989013" y="4727575"/>
            <a:ext cx="3216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Blip>
                <a:blip r:embed="rId5"/>
              </a:buBlip>
            </a:pPr>
            <a:r>
              <a:rPr lang="nl-NL" altLang="nl-NL" sz="2000"/>
              <a:t> Maximale bewoning door bouwkundige aanpassingen met optimale herbenutting bestaande voorzieningen. Investering wordt tijdens de exploitatie terugverdiend.</a:t>
            </a: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7127875" y="4727575"/>
            <a:ext cx="2016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Blip>
                <a:blip r:embed="rId5"/>
              </a:buBlip>
            </a:pPr>
            <a:r>
              <a:rPr lang="nl-NL" altLang="nl-NL" sz="2000"/>
              <a:t> Dé invulling van de verplichte ingebruikgeving  Wet Kraken &amp; Leegstand</a:t>
            </a:r>
          </a:p>
        </p:txBody>
      </p:sp>
    </p:spTree>
    <p:extLst>
      <p:ext uri="{BB962C8B-B14F-4D97-AF65-F5344CB8AC3E}">
        <p14:creationId xmlns:p14="http://schemas.microsoft.com/office/powerpoint/2010/main" val="351239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96950" y="500589"/>
            <a:ext cx="784225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nl-NL" altLang="nl-NL" sz="2400" b="1" u="sng" dirty="0" err="1" smtClean="0">
                <a:latin typeface="Calibri" pitchFamily="34" charset="0"/>
              </a:rPr>
              <a:t>StichtingTijdelijkWonen</a:t>
            </a:r>
            <a:r>
              <a:rPr lang="nl-NL" altLang="nl-NL" sz="2400" b="1" u="sng" dirty="0" smtClean="0">
                <a:latin typeface="Calibri" pitchFamily="34" charset="0"/>
              </a:rPr>
              <a:t> </a:t>
            </a:r>
            <a:r>
              <a:rPr lang="nl-NL" altLang="nl-NL" sz="2400" b="1" u="sng" dirty="0" err="1">
                <a:latin typeface="Calibri" pitchFamily="34" charset="0"/>
              </a:rPr>
              <a:t>Archimesdeslaan</a:t>
            </a:r>
            <a:r>
              <a:rPr lang="nl-NL" altLang="nl-NL" sz="2400" b="1" u="sng" dirty="0">
                <a:latin typeface="Calibri" pitchFamily="34" charset="0"/>
              </a:rPr>
              <a:t> 16  Utrecht:</a:t>
            </a:r>
            <a:endParaRPr lang="nl-NL" altLang="nl-NL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NL" altLang="nl-NL" sz="2400" dirty="0">
                <a:latin typeface="Calibri" pitchFamily="34" charset="0"/>
              </a:rPr>
              <a:t>192 wooneenheden allen onzelfstandig met gemeenschappelijke voorzieningen in groepen van 14 </a:t>
            </a:r>
            <a:r>
              <a:rPr lang="nl-NL" altLang="nl-NL" sz="2400" dirty="0" smtClean="0">
                <a:latin typeface="Calibri" pitchFamily="34" charset="0"/>
              </a:rPr>
              <a:t>tot 18 bewoners; later door opheffing ateliers naar 400 </a:t>
            </a:r>
            <a:r>
              <a:rPr lang="nl-NL" altLang="nl-NL" sz="2400" dirty="0" err="1" smtClean="0">
                <a:latin typeface="Calibri" pitchFamily="34" charset="0"/>
              </a:rPr>
              <a:t>amers</a:t>
            </a:r>
            <a:endParaRPr lang="nl-NL" altLang="nl-NL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NL" altLang="nl-NL" sz="2400" dirty="0" smtClean="0">
                <a:latin typeface="Calibri" pitchFamily="34" charset="0"/>
              </a:rPr>
              <a:t>In </a:t>
            </a:r>
            <a:r>
              <a:rPr lang="nl-NL" altLang="nl-NL" sz="2400" dirty="0">
                <a:latin typeface="Calibri" pitchFamily="34" charset="0"/>
              </a:rPr>
              <a:t>voormalige HBO school totaal 22.000 m2</a:t>
            </a:r>
          </a:p>
          <a:p>
            <a:pPr>
              <a:buFontTx/>
              <a:buChar char="•"/>
            </a:pPr>
            <a:r>
              <a:rPr lang="nl-NL" altLang="nl-NL" sz="2400" dirty="0"/>
              <a:t> </a:t>
            </a:r>
            <a:r>
              <a:rPr lang="nl-NL" altLang="nl-NL" sz="2400" dirty="0" smtClean="0"/>
              <a:t>Bij start </a:t>
            </a:r>
            <a:r>
              <a:rPr lang="nl-NL" altLang="nl-NL" sz="2400" dirty="0" smtClean="0">
                <a:latin typeface="Calibri" pitchFamily="34" charset="0"/>
              </a:rPr>
              <a:t>kunstenaarsorganisatie </a:t>
            </a:r>
            <a:r>
              <a:rPr lang="nl-NL" altLang="nl-NL" sz="2400" dirty="0">
                <a:latin typeface="Calibri" pitchFamily="34" charset="0"/>
              </a:rPr>
              <a:t>BG en lagere etages</a:t>
            </a:r>
          </a:p>
          <a:p>
            <a:pPr>
              <a:buFontTx/>
              <a:buChar char="•"/>
            </a:pPr>
            <a:r>
              <a:rPr lang="nl-NL" altLang="nl-NL" sz="2400" dirty="0" err="1">
                <a:latin typeface="Calibri" pitchFamily="34" charset="0"/>
              </a:rPr>
              <a:t>Voorbereidingtijd</a:t>
            </a:r>
            <a:r>
              <a:rPr lang="nl-NL" altLang="nl-NL" sz="2400" dirty="0">
                <a:latin typeface="Calibri" pitchFamily="34" charset="0"/>
              </a:rPr>
              <a:t> 1,5 jaar;  bouwvergunning na aanvraag 6 mnd.</a:t>
            </a:r>
          </a:p>
          <a:p>
            <a:pPr>
              <a:buFontTx/>
              <a:buChar char="•"/>
            </a:pPr>
            <a:r>
              <a:rPr lang="nl-NL" altLang="nl-NL" sz="2400" dirty="0">
                <a:latin typeface="Calibri" pitchFamily="34" charset="0"/>
              </a:rPr>
              <a:t>Via Leegstandswet; in afwijking bestemming via ter visie bouwvergunning</a:t>
            </a:r>
          </a:p>
          <a:p>
            <a:pPr>
              <a:buFontTx/>
              <a:buChar char="•"/>
            </a:pPr>
            <a:r>
              <a:rPr lang="nl-NL" altLang="nl-NL" sz="2400" dirty="0">
                <a:latin typeface="Calibri" pitchFamily="34" charset="0"/>
              </a:rPr>
              <a:t>Contract met beperkte huurbetaling met eigenaar voor </a:t>
            </a:r>
            <a:r>
              <a:rPr lang="nl-NL" altLang="nl-NL" sz="2400" dirty="0" smtClean="0">
                <a:latin typeface="Calibri" pitchFamily="34" charset="0"/>
              </a:rPr>
              <a:t>5 jr.</a:t>
            </a:r>
            <a:endParaRPr lang="nl-NL" altLang="nl-NL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nl-NL" altLang="nl-NL" sz="2400" dirty="0">
                <a:latin typeface="Calibri" pitchFamily="34" charset="0"/>
              </a:rPr>
              <a:t>In afwachting planontwikkeling en wijziging bestemming; dan sloop</a:t>
            </a:r>
          </a:p>
          <a:p>
            <a:pPr>
              <a:buFontTx/>
              <a:buChar char="•"/>
            </a:pPr>
            <a:r>
              <a:rPr lang="nl-NL" altLang="nl-NL" sz="2400" dirty="0">
                <a:latin typeface="Calibri" pitchFamily="34" charset="0"/>
              </a:rPr>
              <a:t>Bestuur van 4 personen organiseert alles zelf; plan voorbereiding, begeleiding uitvoering,</a:t>
            </a:r>
            <a:r>
              <a:rPr lang="nl-NL" altLang="nl-NL" dirty="0"/>
              <a:t> </a:t>
            </a:r>
            <a:r>
              <a:rPr lang="nl-NL" altLang="nl-NL" sz="2400" dirty="0" smtClean="0">
                <a:latin typeface="Calibri" pitchFamily="34" charset="0"/>
              </a:rPr>
              <a:t>verhuur </a:t>
            </a:r>
            <a:r>
              <a:rPr lang="nl-NL" altLang="nl-NL" sz="2400" dirty="0">
                <a:latin typeface="Calibri" pitchFamily="34" charset="0"/>
              </a:rPr>
              <a:t>en (huur)administratie; beheer </a:t>
            </a:r>
            <a:r>
              <a:rPr lang="nl-NL" altLang="nl-NL" sz="2400" dirty="0" smtClean="0">
                <a:latin typeface="Calibri" pitchFamily="34" charset="0"/>
              </a:rPr>
              <a:t>via </a:t>
            </a:r>
            <a:r>
              <a:rPr lang="nl-NL" altLang="nl-NL" sz="2400" dirty="0">
                <a:latin typeface="Calibri" pitchFamily="34" charset="0"/>
              </a:rPr>
              <a:t>gangbeheerders</a:t>
            </a:r>
          </a:p>
        </p:txBody>
      </p:sp>
    </p:spTree>
    <p:extLst>
      <p:ext uri="{BB962C8B-B14F-4D97-AF65-F5344CB8AC3E}">
        <p14:creationId xmlns:p14="http://schemas.microsoft.com/office/powerpoint/2010/main" val="36803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599" y="435203"/>
            <a:ext cx="7424057" cy="569769"/>
          </a:xfrm>
        </p:spPr>
        <p:txBody>
          <a:bodyPr>
            <a:noAutofit/>
          </a:bodyPr>
          <a:lstStyle/>
          <a:p>
            <a:r>
              <a:rPr lang="nl-NL" sz="4400" dirty="0" smtClean="0">
                <a:latin typeface="+mn-lt"/>
              </a:rPr>
              <a:t>Wat is F(f)</a:t>
            </a:r>
            <a:r>
              <a:rPr lang="nl-NL" sz="4400" dirty="0" err="1" smtClean="0">
                <a:latin typeface="+mn-lt"/>
              </a:rPr>
              <a:t>lexwonen</a:t>
            </a:r>
            <a:r>
              <a:rPr lang="nl-NL" sz="4400" dirty="0" smtClean="0">
                <a:latin typeface="+mn-lt"/>
              </a:rPr>
              <a:t>) ?</a:t>
            </a:r>
            <a:endParaRPr lang="nl-NL" sz="44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599" y="1193514"/>
            <a:ext cx="7728861" cy="5435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err="1" smtClean="0"/>
              <a:t>flexwonen</a:t>
            </a:r>
            <a:r>
              <a:rPr lang="nl-NL" sz="2600" dirty="0" smtClean="0"/>
              <a:t>: woonvorm eenvoudig aanpasbaar aan de steeds snellere wijzigende bevolkingssamenstelling en de daarbij behorende woon/werk-wensen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Na ruim 50 jaar gericht op uitbreiding van de vastgoedvoorraad voor wonen als werken, dicteert de bevolkings-, maatschappelijke- en economische ontwikkeling een stop en heroriëntatie op de bestaande voorraad. Wijzigingen gaan steeds sneller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Transformatie/Herbestemming leveren daarbij zeer flexibele resultaten, waarbij het “mes aan twee kanten snijdt” leegstand wordt product v/d 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De te behalen snelheid en eenvoudige procedure voor de aanpassing is daarbij van groot belang !!!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268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/>
          </p:cNvSpPr>
          <p:nvPr>
            <p:ph type="title"/>
          </p:nvPr>
        </p:nvSpPr>
        <p:spPr>
          <a:xfrm>
            <a:off x="2894013" y="274638"/>
            <a:ext cx="1816100" cy="1143000"/>
          </a:xfrm>
        </p:spPr>
        <p:txBody>
          <a:bodyPr/>
          <a:lstStyle/>
          <a:p>
            <a:r>
              <a:rPr lang="nl-NL" altLang="nl-NL" sz="2400" smtClean="0"/>
              <a:t/>
            </a:r>
            <a:br>
              <a:rPr lang="nl-NL" altLang="nl-NL" sz="2400" smtClean="0"/>
            </a:br>
            <a:r>
              <a:rPr lang="nl-NL" altLang="nl-NL" sz="2400" smtClean="0"/>
              <a:t/>
            </a:r>
            <a:br>
              <a:rPr lang="nl-NL" altLang="nl-NL" sz="2400" smtClean="0"/>
            </a:br>
            <a:r>
              <a:rPr lang="nl-NL" altLang="nl-NL" sz="2400" smtClean="0"/>
              <a:t>Onderwijs complex:</a:t>
            </a:r>
            <a:br>
              <a:rPr lang="nl-NL" altLang="nl-NL" sz="2400" smtClean="0"/>
            </a:br>
            <a:r>
              <a:rPr lang="nl-NL" altLang="nl-NL" sz="2400" smtClean="0"/>
              <a:t>de ramen zijn ‘s avonds weer verlicht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600" y="2698750"/>
            <a:ext cx="7494588" cy="4159250"/>
          </a:xfrm>
          <a:ln/>
        </p:spPr>
      </p:pic>
      <p:pic>
        <p:nvPicPr>
          <p:cNvPr id="37895" name="Picture 7" descr="SDC122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0113" y="146050"/>
            <a:ext cx="3525837" cy="2644775"/>
          </a:xfrm>
        </p:spPr>
      </p:pic>
      <p:pic>
        <p:nvPicPr>
          <p:cNvPr id="37898" name="Picture 10" descr="SDC122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988" y="146050"/>
            <a:ext cx="1978025" cy="3503613"/>
          </a:xfrm>
        </p:spPr>
      </p:pic>
    </p:spTree>
    <p:extLst>
      <p:ext uri="{BB962C8B-B14F-4D97-AF65-F5344CB8AC3E}">
        <p14:creationId xmlns:p14="http://schemas.microsoft.com/office/powerpoint/2010/main" val="5402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941388" y="0"/>
            <a:ext cx="8202612" cy="1143000"/>
          </a:xfrm>
        </p:spPr>
        <p:txBody>
          <a:bodyPr/>
          <a:lstStyle/>
          <a:p>
            <a:pPr algn="l"/>
            <a:r>
              <a:rPr lang="nl-NL" sz="3200" dirty="0" smtClean="0">
                <a:solidFill>
                  <a:schemeClr val="accent1"/>
                </a:solidFill>
              </a:rPr>
              <a:t>Tijdelijk Gebruik is ook duurzaam: ACTA A’dam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41388" y="953408"/>
            <a:ext cx="8021637" cy="54403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nl-NL" sz="2800" dirty="0" smtClean="0"/>
              <a:t>In plaats van 5 jaar leegstand en energieverbruik:</a:t>
            </a:r>
          </a:p>
          <a:p>
            <a:pPr>
              <a:lnSpc>
                <a:spcPct val="90000"/>
              </a:lnSpc>
            </a:pPr>
            <a:r>
              <a:rPr lang="nl-NL" sz="2800" dirty="0" smtClean="0"/>
              <a:t>460 onzelfstandige eenheden in groepen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Groepsomvang 12 tot 20 bewoners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Kameroppervlak van 11 tot 25 m2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Kale huur kamers indicatie 180 tot 290 Euro</a:t>
            </a:r>
          </a:p>
          <a:p>
            <a:pPr>
              <a:lnSpc>
                <a:spcPct val="90000"/>
              </a:lnSpc>
            </a:pPr>
            <a:r>
              <a:rPr lang="nl-NL" sz="2800" dirty="0" smtClean="0"/>
              <a:t>Broedplaatsen BG &amp; 1                                                          Urban Resort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Totaal 6000m2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Restaurant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Gebruikers unieke                                        ruimten(collegezaal)</a:t>
            </a:r>
          </a:p>
          <a:p>
            <a:pPr>
              <a:lnSpc>
                <a:spcPct val="90000"/>
              </a:lnSpc>
            </a:pPr>
            <a:r>
              <a:rPr lang="nl-NL" sz="2800" dirty="0" err="1" smtClean="0"/>
              <a:t>Bouwvergun.verkregen</a:t>
            </a:r>
            <a:r>
              <a:rPr lang="nl-NL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in 3 </a:t>
            </a:r>
            <a:r>
              <a:rPr lang="nl-NL" sz="2400" dirty="0" err="1" smtClean="0"/>
              <a:t>mnd</a:t>
            </a:r>
            <a:r>
              <a:rPr lang="nl-NL" sz="2400" dirty="0" smtClean="0"/>
              <a:t>, start nov.2010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nl-NL" sz="2800" dirty="0" smtClean="0"/>
          </a:p>
        </p:txBody>
      </p:sp>
      <p:pic>
        <p:nvPicPr>
          <p:cNvPr id="41988" name="Picture 4" descr="SDC122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6638" y="3193370"/>
            <a:ext cx="4116387" cy="3087687"/>
          </a:xfrm>
        </p:spPr>
      </p:pic>
    </p:spTree>
    <p:extLst>
      <p:ext uri="{BB962C8B-B14F-4D97-AF65-F5344CB8AC3E}">
        <p14:creationId xmlns:p14="http://schemas.microsoft.com/office/powerpoint/2010/main" val="21281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371600" y="347721"/>
            <a:ext cx="7315200" cy="569769"/>
          </a:xfrm>
        </p:spPr>
        <p:txBody>
          <a:bodyPr>
            <a:noAutofit/>
          </a:bodyPr>
          <a:lstStyle/>
          <a:p>
            <a:r>
              <a:rPr lang="nl-NL" sz="4400" dirty="0" smtClean="0">
                <a:latin typeface="+mn-lt"/>
              </a:rPr>
              <a:t>Lage </a:t>
            </a:r>
            <a:r>
              <a:rPr lang="nl-NL" sz="4400" dirty="0">
                <a:latin typeface="+mn-lt"/>
              </a:rPr>
              <a:t>h</a:t>
            </a:r>
            <a:r>
              <a:rPr lang="nl-NL" sz="4400" dirty="0" smtClean="0">
                <a:latin typeface="+mn-lt"/>
              </a:rPr>
              <a:t>uren ACTA &gt; GO-WEST</a:t>
            </a:r>
            <a:endParaRPr lang="nl-NL" sz="4400" dirty="0">
              <a:latin typeface="+mn-lt"/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71600" y="1101496"/>
            <a:ext cx="7315200" cy="545724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b="1" dirty="0" smtClean="0">
                <a:ea typeface="Calibri"/>
                <a:cs typeface="Calibri"/>
              </a:rPr>
              <a:t>All-in  </a:t>
            </a:r>
            <a:r>
              <a:rPr lang="nl-NL" b="1" u="sng" dirty="0">
                <a:ea typeface="Calibri"/>
                <a:cs typeface="Calibri"/>
              </a:rPr>
              <a:t>incl. aftrek zelfwerkzaamheid en (zonder aftrek):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110 kamers: 10 t/m 12 m2: huur:</a:t>
            </a:r>
            <a:r>
              <a:rPr lang="nl-NL" b="1" dirty="0">
                <a:ea typeface="Calibri"/>
                <a:cs typeface="Calibri"/>
              </a:rPr>
              <a:t>€ 176.- </a:t>
            </a:r>
            <a:r>
              <a:rPr lang="nl-NL" dirty="0">
                <a:ea typeface="Calibri"/>
                <a:cs typeface="Calibri"/>
              </a:rPr>
              <a:t> service </a:t>
            </a:r>
            <a:r>
              <a:rPr lang="nl-NL" dirty="0" err="1">
                <a:ea typeface="Calibri"/>
                <a:cs typeface="Calibri"/>
              </a:rPr>
              <a:t>kst</a:t>
            </a:r>
            <a:r>
              <a:rPr lang="nl-NL" dirty="0">
                <a:ea typeface="Calibri"/>
                <a:cs typeface="Calibri"/>
              </a:rPr>
              <a:t>: €   90,-   totaal:  €  266.- (285,-)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98   kamers 13 t/m 15 m2:  huur:</a:t>
            </a:r>
            <a:r>
              <a:rPr lang="nl-NL" b="1" dirty="0">
                <a:ea typeface="Calibri"/>
                <a:cs typeface="Calibri"/>
              </a:rPr>
              <a:t>€ 203.- </a:t>
            </a:r>
            <a:r>
              <a:rPr lang="nl-NL" dirty="0">
                <a:ea typeface="Calibri"/>
                <a:cs typeface="Calibri"/>
              </a:rPr>
              <a:t> service </a:t>
            </a:r>
            <a:r>
              <a:rPr lang="nl-NL" dirty="0" err="1">
                <a:ea typeface="Calibri"/>
                <a:cs typeface="Calibri"/>
              </a:rPr>
              <a:t>kst</a:t>
            </a:r>
            <a:r>
              <a:rPr lang="nl-NL" dirty="0">
                <a:ea typeface="Calibri"/>
                <a:cs typeface="Calibri"/>
              </a:rPr>
              <a:t>: €   97,-   totaal:  €  300,- (322,-)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226 kamers 16 t/m 18 m2:  huur:</a:t>
            </a:r>
            <a:r>
              <a:rPr lang="nl-NL" b="1" dirty="0">
                <a:ea typeface="Calibri"/>
                <a:cs typeface="Calibri"/>
              </a:rPr>
              <a:t>€ 230.- </a:t>
            </a:r>
            <a:r>
              <a:rPr lang="nl-NL" dirty="0">
                <a:ea typeface="Calibri"/>
                <a:cs typeface="Calibri"/>
              </a:rPr>
              <a:t> service </a:t>
            </a:r>
            <a:r>
              <a:rPr lang="nl-NL" dirty="0" err="1">
                <a:ea typeface="Calibri"/>
                <a:cs typeface="Calibri"/>
              </a:rPr>
              <a:t>kst</a:t>
            </a:r>
            <a:r>
              <a:rPr lang="nl-NL" dirty="0">
                <a:ea typeface="Calibri"/>
                <a:cs typeface="Calibri"/>
              </a:rPr>
              <a:t>: € 105,-   totaal:  €  335,- (360,-)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18   kamers 19 t/m 21 m2:  huur:</a:t>
            </a:r>
            <a:r>
              <a:rPr lang="nl-NL" b="1" dirty="0">
                <a:ea typeface="Calibri"/>
                <a:cs typeface="Calibri"/>
              </a:rPr>
              <a:t>€ 261.-</a:t>
            </a:r>
            <a:r>
              <a:rPr lang="nl-NL" dirty="0">
                <a:ea typeface="Calibri"/>
                <a:cs typeface="Calibri"/>
              </a:rPr>
              <a:t>  service </a:t>
            </a:r>
            <a:r>
              <a:rPr lang="nl-NL" dirty="0" err="1">
                <a:ea typeface="Calibri"/>
                <a:cs typeface="Calibri"/>
              </a:rPr>
              <a:t>kst</a:t>
            </a:r>
            <a:r>
              <a:rPr lang="nl-NL" dirty="0">
                <a:ea typeface="Calibri"/>
                <a:cs typeface="Calibri"/>
              </a:rPr>
              <a:t>: € 113,-   totaal:  €  374,- (403,-)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8     kamers 22 t/m 27 m2:  huur:</a:t>
            </a:r>
            <a:r>
              <a:rPr lang="nl-NL" b="1" dirty="0">
                <a:ea typeface="Calibri"/>
                <a:cs typeface="Calibri"/>
              </a:rPr>
              <a:t>€ 288.- </a:t>
            </a:r>
            <a:r>
              <a:rPr lang="nl-NL" dirty="0">
                <a:ea typeface="Calibri"/>
                <a:cs typeface="Calibri"/>
              </a:rPr>
              <a:t> service </a:t>
            </a:r>
            <a:r>
              <a:rPr lang="nl-NL" dirty="0" err="1">
                <a:ea typeface="Calibri"/>
                <a:cs typeface="Calibri"/>
              </a:rPr>
              <a:t>kst</a:t>
            </a:r>
            <a:r>
              <a:rPr lang="nl-NL" dirty="0">
                <a:ea typeface="Calibri"/>
                <a:cs typeface="Calibri"/>
              </a:rPr>
              <a:t>: € 125,-   totaal:  €  413,- (445,-)</a:t>
            </a:r>
            <a:endParaRPr lang="nl-NL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b="1" dirty="0">
                <a:ea typeface="Calibri"/>
                <a:cs typeface="Calibri"/>
              </a:rPr>
              <a:t>460 kamers totaal + 6000m2 broedplaats</a:t>
            </a:r>
            <a:endParaRPr lang="nl-NL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nl-NL" dirty="0">
                <a:ea typeface="Calibri"/>
                <a:cs typeface="Calibri"/>
              </a:rPr>
              <a:t>Project gemiddelden</a:t>
            </a:r>
            <a:r>
              <a:rPr lang="nl-NL" u="sng" dirty="0">
                <a:ea typeface="Calibri"/>
                <a:cs typeface="Calibri"/>
              </a:rPr>
              <a:t> incl. aftrek zelfwerkzaamheid</a:t>
            </a:r>
            <a:r>
              <a:rPr lang="nl-NL" dirty="0">
                <a:ea typeface="Calibri"/>
                <a:cs typeface="Calibri"/>
              </a:rPr>
              <a:t>: </a:t>
            </a:r>
            <a:r>
              <a:rPr lang="nl-NL" b="1" dirty="0">
                <a:ea typeface="Calibri"/>
                <a:cs typeface="Calibri"/>
              </a:rPr>
              <a:t>huur 213,-, </a:t>
            </a:r>
            <a:r>
              <a:rPr lang="nl-NL" dirty="0">
                <a:ea typeface="Calibri"/>
                <a:cs typeface="Calibri"/>
              </a:rPr>
              <a:t>servicekosten: 100,-</a:t>
            </a:r>
            <a:endParaRPr lang="nl-NL" dirty="0">
              <a:ea typeface="Times New Roman"/>
              <a:cs typeface="Times New Roman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315459"/>
            <a:ext cx="7476107" cy="65286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+mn-lt"/>
              </a:rPr>
              <a:t>Blue-Gray 348 studio’s voor studenten als start gebiedstransformatie AMC campus in kantorengebied met de hoogste leegstand</a:t>
            </a:r>
            <a:endParaRPr lang="nl-NL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121" y="1708150"/>
            <a:ext cx="7388677" cy="50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5574" y="54202"/>
            <a:ext cx="7476107" cy="652860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15 jaar en meer in 1000 units, Blue-Gray</a:t>
            </a:r>
            <a:endParaRPr lang="nl-NL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07061"/>
            <a:ext cx="4522892" cy="292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620" y="707062"/>
            <a:ext cx="3855061" cy="29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Z:\data\jbb\Transformatie &amp; Monumenten\TransformatieTeam\Onderzoek Amsterdam\Amstel 3 ZO\NISPA Fto's\Ombouw NISPA\SDC144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143" y="3788229"/>
            <a:ext cx="4054207" cy="30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data\jbb\Transformatie &amp; Monumenten\TransformatieTeam\Onderzoek Amsterdam\Amstel 3 ZO\NISPA Fto's\SDC145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86201"/>
            <a:ext cx="4522890" cy="33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0628"/>
            <a:ext cx="3189515" cy="65286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+mn-lt"/>
              </a:rPr>
              <a:t>2. Uit te voeren plattegrond; 15jr +</a:t>
            </a:r>
            <a:br>
              <a:rPr lang="nl-NL" dirty="0" smtClean="0">
                <a:latin typeface="+mn-lt"/>
              </a:rPr>
            </a:br>
            <a:endParaRPr lang="nl-NL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85346"/>
              </p:ext>
            </p:extLst>
          </p:nvPr>
        </p:nvGraphicFramePr>
        <p:xfrm>
          <a:off x="3903261" y="130628"/>
          <a:ext cx="4985380" cy="186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4" imgW="4847772" imgH="2007924" progId="Word.Document.12">
                  <p:embed/>
                </p:oleObj>
              </mc:Choice>
              <mc:Fallback>
                <p:oleObj name="Document" r:id="rId4" imgW="4847772" imgH="20079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261" y="130628"/>
                        <a:ext cx="4985380" cy="1862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13" y="3820886"/>
            <a:ext cx="8330091" cy="30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49" y="1132114"/>
            <a:ext cx="2844043" cy="39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Z:\data\jbb\Transformatie &amp; Monumenten\TransformatieTeam\Onderzoek Amsterdam\Amstel 3 ZO\NISPA Fto's\Interieur Modelkamer\Overbuur AMC\AMC als overbuu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828" y="1910443"/>
            <a:ext cx="2585811" cy="19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027715" y="2187624"/>
            <a:ext cx="1989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Huur 380,-</a:t>
            </a:r>
          </a:p>
          <a:p>
            <a:r>
              <a:rPr lang="nl-NL" dirty="0" smtClean="0"/>
              <a:t>ook &lt; 23jaar</a:t>
            </a:r>
          </a:p>
          <a:p>
            <a:r>
              <a:rPr lang="nl-NL" dirty="0" smtClean="0"/>
              <a:t>Huurtoeslag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4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data\jbb\Transformatie &amp; Monumenten\TransformatieTeam\Onderzoek Amsterdam\Amstel 3 ZO\NISPA Fto's\Interieur Modelkamer\website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35" y="10886"/>
            <a:ext cx="4547297" cy="34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data\jbb\Transformatie &amp; Monumenten\TransformatieTeam\Onderzoek Amsterdam\Amstel 3 ZO\NISPA Fto's\Interieur Modelkamer\website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35" y="3486110"/>
            <a:ext cx="4547297" cy="33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data\jbb\Transformatie &amp; Monumenten\TransformatieTeam\Onderzoek Amsterdam\Amstel 3 ZO\NISPA Fto's\Interieur Modelkamer\websit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971" y="3486110"/>
            <a:ext cx="2558143" cy="34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data\jbb\Transformatie &amp; Monumenten\TransformatieTeam\Onderzoek Amsterdam\Amstel 3 ZO\NISPA Fto's\Interieur Modelkamer\Opbouw schacht MetalStu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971" y="10886"/>
            <a:ext cx="2558143" cy="34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72" y="96701"/>
            <a:ext cx="5924142" cy="3364956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73" y="3614057"/>
            <a:ext cx="6043884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30" y="132625"/>
            <a:ext cx="6043884" cy="3329032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559629"/>
            <a:ext cx="5945913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573" y="155121"/>
            <a:ext cx="5390742" cy="3230336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573" y="3494315"/>
            <a:ext cx="5477826" cy="36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5139" y="293688"/>
            <a:ext cx="7609118" cy="569769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+mn-lt"/>
              </a:rPr>
              <a:t>F(f)</a:t>
            </a:r>
            <a:r>
              <a:rPr lang="nl-NL" sz="4000" dirty="0" err="1" smtClean="0">
                <a:latin typeface="+mn-lt"/>
              </a:rPr>
              <a:t>lexwonen</a:t>
            </a:r>
            <a:r>
              <a:rPr lang="nl-NL" sz="4000" dirty="0" smtClean="0">
                <a:latin typeface="+mn-lt"/>
              </a:rPr>
              <a:t> waarom en voor wie ?</a:t>
            </a:r>
            <a:endParaRPr lang="nl-NL" sz="40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39" y="968400"/>
            <a:ext cx="7728861" cy="5435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Huishoudens-samenstelling verandert de komende decennia regelmatig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Niet alleen de aanwezige bevolking, maar ook door internationalisering van wonen en 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Het aanwezige volume vastgoed is te groot en niet passend en de vraag zal elke 20 a 25 jaar wijzigen maar niet in volume.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 smtClean="0"/>
              <a:t>We moeten af van bouwen voor een programma wat 50 jaar ongewijzigd geëxploiteerde moet worden.</a:t>
            </a:r>
          </a:p>
          <a:p>
            <a:pPr>
              <a:spcBef>
                <a:spcPts val="0"/>
              </a:spcBef>
            </a:pPr>
            <a:endParaRPr lang="nl-NL" sz="2800" dirty="0">
              <a:solidFill>
                <a:srgbClr val="DD4B39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0" y="4822371"/>
            <a:ext cx="4071258" cy="2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987" y="4822371"/>
            <a:ext cx="2717670" cy="2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599" y="237403"/>
            <a:ext cx="7652657" cy="569769"/>
          </a:xfrm>
        </p:spPr>
        <p:txBody>
          <a:bodyPr>
            <a:noAutofit/>
          </a:bodyPr>
          <a:lstStyle/>
          <a:p>
            <a:r>
              <a:rPr lang="nl-NL" sz="3400" dirty="0" smtClean="0">
                <a:latin typeface="+mn-lt"/>
              </a:rPr>
              <a:t>Beide transformatie processen beschreven</a:t>
            </a:r>
            <a:endParaRPr lang="nl-NL" sz="34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599" y="1321585"/>
            <a:ext cx="7652658" cy="5405786"/>
          </a:xfrm>
        </p:spPr>
        <p:txBody>
          <a:bodyPr/>
          <a:lstStyle/>
          <a:p>
            <a:r>
              <a:rPr lang="nl-NL" dirty="0" smtClean="0"/>
              <a:t>Voor proces van belang onderscheid in:</a:t>
            </a:r>
          </a:p>
          <a:p>
            <a:pPr marL="457200" indent="-457200">
              <a:buAutoNum type="arabicPeriod"/>
            </a:pPr>
            <a:r>
              <a:rPr lang="nl-NL" dirty="0" smtClean="0"/>
              <a:t>Tijdelijke transformatie &lt;10jr.</a:t>
            </a:r>
          </a:p>
          <a:p>
            <a:pPr marL="457200" indent="-457200">
              <a:buAutoNum type="arabicPeriod"/>
            </a:pPr>
            <a:r>
              <a:rPr lang="nl-NL" dirty="0" smtClean="0"/>
              <a:t>Permanente transformatie &gt;10jr.</a:t>
            </a:r>
          </a:p>
          <a:p>
            <a:pPr lvl="3" algn="l"/>
            <a:r>
              <a:rPr lang="nl-NL" dirty="0"/>
              <a:t>	</a:t>
            </a:r>
            <a:r>
              <a:rPr lang="nl-NL" dirty="0" smtClean="0"/>
              <a:t>				</a:t>
            </a:r>
          </a:p>
          <a:p>
            <a:r>
              <a:rPr lang="nl-NL" dirty="0" smtClean="0"/>
              <a:t>Handleiding te downloaden op site </a:t>
            </a:r>
          </a:p>
          <a:p>
            <a:r>
              <a:rPr lang="nl-NL" dirty="0" smtClean="0"/>
              <a:t>Platform 31</a:t>
            </a:r>
          </a:p>
          <a:p>
            <a:endParaRPr lang="nl-NL" dirty="0" smtClean="0"/>
          </a:p>
          <a:p>
            <a:r>
              <a:rPr lang="nl-NL" dirty="0" smtClean="0"/>
              <a:t>Primair hierbij van belang:</a:t>
            </a:r>
            <a:endParaRPr lang="nl-NL" dirty="0"/>
          </a:p>
          <a:p>
            <a:r>
              <a:rPr lang="nl-NL" dirty="0" smtClean="0"/>
              <a:t>1. Plattegrond ontwikkeling optimaal vanuit de bestaande voorzieningen en indeling van het gegeven gebouw</a:t>
            </a:r>
          </a:p>
          <a:p>
            <a:r>
              <a:rPr lang="nl-NL" dirty="0" smtClean="0"/>
              <a:t>1. Afwijking bestemming 10 jaar met reguliere korte procedure 8 weken zonder milieuonderzoek; permanent met milieuonderzoek en GRO</a:t>
            </a:r>
          </a:p>
          <a:p>
            <a:r>
              <a:rPr lang="nl-NL" dirty="0" smtClean="0"/>
              <a:t>2</a:t>
            </a:r>
            <a:r>
              <a:rPr lang="nl-NL" dirty="0"/>
              <a:t>. </a:t>
            </a:r>
            <a:r>
              <a:rPr lang="nl-NL" dirty="0" smtClean="0"/>
              <a:t>Programma en plattegrond ontwikkeling vanuit analyse kwaliteiten gebouw en matching met meerwaarde voor klantgroep</a:t>
            </a:r>
          </a:p>
          <a:p>
            <a:r>
              <a:rPr lang="nl-NL" dirty="0" smtClean="0"/>
              <a:t>2. Verlaagde eisen Bouwbesluit 2012 “Rechtens verkregen niveau”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 smtClean="0"/>
          </a:p>
          <a:p>
            <a:pPr lvl="3" algn="l"/>
            <a:endParaRPr lang="nl-NL" dirty="0"/>
          </a:p>
          <a:p>
            <a:pPr lvl="3" algn="l"/>
            <a:endParaRPr lang="nl-NL" dirty="0"/>
          </a:p>
          <a:p>
            <a:pPr lvl="3" algn="l"/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13" y="1038556"/>
            <a:ext cx="3292144" cy="279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61" y="482548"/>
            <a:ext cx="8052179" cy="712213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/>
              <a:t>Huisvestingsmodellen vergunninghouders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0692" y="1396554"/>
            <a:ext cx="7476108" cy="50506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Meerpersoons</a:t>
            </a:r>
            <a:r>
              <a:rPr lang="nl-NL" dirty="0" smtClean="0"/>
              <a:t> kamers met </a:t>
            </a:r>
            <a:r>
              <a:rPr lang="nl-NL" dirty="0" err="1" smtClean="0"/>
              <a:t>gemeenschappe-lijke</a:t>
            </a:r>
            <a:r>
              <a:rPr lang="nl-NL" dirty="0"/>
              <a:t> </a:t>
            </a:r>
            <a:r>
              <a:rPr lang="nl-NL" dirty="0" smtClean="0"/>
              <a:t>voorzieningen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Privé </a:t>
            </a:r>
            <a:r>
              <a:rPr lang="nl-NL" dirty="0"/>
              <a:t>kamers met gemeenschappelijke </a:t>
            </a:r>
            <a:r>
              <a:rPr lang="nl-NL" dirty="0" smtClean="0"/>
              <a:t>voorzieningen (2t=Tijdelijk voor 5-10 jaar)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Woningen voor kamergewijze verhuur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“Twee </a:t>
            </a:r>
            <a:r>
              <a:rPr lang="nl-NL" dirty="0"/>
              <a:t>fase </a:t>
            </a:r>
            <a:r>
              <a:rPr lang="nl-NL" dirty="0" smtClean="0"/>
              <a:t>exploitatie”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Zelfstandige eenheden; studio’s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Woningen/appartementen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218" y="441605"/>
            <a:ext cx="8278538" cy="712213"/>
          </a:xfrm>
        </p:spPr>
        <p:txBody>
          <a:bodyPr>
            <a:normAutofit fontScale="90000"/>
          </a:bodyPr>
          <a:lstStyle/>
          <a:p>
            <a:pPr marL="514350" lvl="0" indent="-514350" algn="l">
              <a:spcBef>
                <a:spcPct val="20000"/>
              </a:spcBef>
            </a:pPr>
            <a:r>
              <a:rPr lang="nl-NL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nl-NL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nl-NL" sz="31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nl-NL" sz="31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Meerpersoons</a:t>
            </a:r>
            <a:r>
              <a:rPr lang="nl-NL" sz="31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1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kamers met </a:t>
            </a:r>
            <a:r>
              <a:rPr lang="nl-NL" sz="31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gemeenschappelijke voorzieningen voor </a:t>
            </a:r>
            <a:r>
              <a:rPr lang="nl-NL" sz="3100" dirty="0" smtClean="0">
                <a:solidFill>
                  <a:prstClr val="black"/>
                </a:solidFill>
                <a:ea typeface="+mn-ea"/>
                <a:cs typeface="+mn-cs"/>
              </a:rPr>
              <a:t>arbeidsmigranten Helmond)</a:t>
            </a:r>
            <a:r>
              <a:rPr lang="nl-NL" sz="3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nl-NL" sz="3100" dirty="0">
                <a:solidFill>
                  <a:prstClr val="black"/>
                </a:solidFill>
                <a:ea typeface="+mn-ea"/>
                <a:cs typeface="+mn-cs"/>
              </a:rPr>
            </a:br>
            <a:endParaRPr lang="nl-NL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17073" cy="46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 rot="10800000" flipV="1">
            <a:off x="1259631" y="34304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Gemeenschappelijke ruimte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446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772884" y="0"/>
            <a:ext cx="8120743" cy="1143000"/>
          </a:xfrm>
        </p:spPr>
        <p:txBody>
          <a:bodyPr/>
          <a:lstStyle/>
          <a:p>
            <a:r>
              <a:rPr lang="nl-NL" sz="3200" dirty="0" smtClean="0">
                <a:solidFill>
                  <a:srgbClr val="1F497D"/>
                </a:solidFill>
              </a:rPr>
              <a:t>1</a:t>
            </a:r>
            <a:r>
              <a:rPr lang="nl-NL" sz="3200" dirty="0">
                <a:solidFill>
                  <a:srgbClr val="1F497D"/>
                </a:solidFill>
              </a:rPr>
              <a:t>. Plattegrondontwikkeling uit </a:t>
            </a:r>
            <a:r>
              <a:rPr lang="nl-NL" sz="3200" dirty="0" smtClean="0">
                <a:solidFill>
                  <a:srgbClr val="1F497D"/>
                </a:solidFill>
              </a:rPr>
              <a:t>bestaand</a:t>
            </a:r>
            <a:r>
              <a:rPr lang="nl-NL" sz="3200" dirty="0">
                <a:solidFill>
                  <a:srgbClr val="4F81BD"/>
                </a:solidFill>
              </a:rPr>
              <a:t> ACTA</a:t>
            </a:r>
            <a:endParaRPr lang="nl-NL" sz="3200" dirty="0" smtClean="0">
              <a:solidFill>
                <a:schemeClr val="accent1"/>
              </a:solidFill>
            </a:endParaRPr>
          </a:p>
        </p:txBody>
      </p:sp>
      <p:pic>
        <p:nvPicPr>
          <p:cNvPr id="4301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088" y="3344863"/>
            <a:ext cx="8067675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088" y="869950"/>
            <a:ext cx="8067675" cy="2474913"/>
          </a:xfrm>
        </p:spPr>
      </p:pic>
    </p:spTree>
    <p:extLst>
      <p:ext uri="{BB962C8B-B14F-4D97-AF65-F5344CB8AC3E}">
        <p14:creationId xmlns:p14="http://schemas.microsoft.com/office/powerpoint/2010/main" val="9071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2452" y="692696"/>
            <a:ext cx="7315200" cy="674464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P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roefberekeningen op basis ervaringscijfers FAQ op: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000" dirty="0" smtClean="0">
                <a:solidFill>
                  <a:prstClr val="black"/>
                </a:solidFill>
                <a:latin typeface="Calibri"/>
                <a:cs typeface="+mj-cs"/>
              </a:rPr>
              <a:t>www.rvo.nl/onderwerpen/duurzaam-ondernemen/gebouwen/stad-en-regio/transformatie/faq-transformatie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2452" y="1456681"/>
            <a:ext cx="7438020" cy="4858797"/>
          </a:xfrm>
        </p:spPr>
        <p:txBody>
          <a:bodyPr/>
          <a:lstStyle/>
          <a:p>
            <a:r>
              <a:rPr lang="nl-NL" u="sng" dirty="0" smtClean="0"/>
              <a:t>Onzelfstandige eenheden tijdelijk , voorwaarden voor sluitende exploitatie in 10 jaar</a:t>
            </a:r>
          </a:p>
          <a:p>
            <a:r>
              <a:rPr lang="nl-NL" dirty="0" smtClean="0"/>
              <a:t>Huur </a:t>
            </a:r>
            <a:r>
              <a:rPr lang="nl-NL" dirty="0"/>
              <a:t>gebouw: € 20 à 25 euro p/ m², per jaar (tarief leegstandsbeheer)</a:t>
            </a:r>
          </a:p>
          <a:p>
            <a:r>
              <a:rPr lang="nl-NL" dirty="0"/>
              <a:t>Aanneemsom per kamer: ca € 7.500 a 8.000 exclusief </a:t>
            </a:r>
            <a:r>
              <a:rPr lang="nl-NL" dirty="0" smtClean="0"/>
              <a:t>btw, </a:t>
            </a:r>
            <a:r>
              <a:rPr lang="nl-NL" dirty="0" err="1" smtClean="0"/>
              <a:t>bijk</a:t>
            </a:r>
            <a:r>
              <a:rPr lang="nl-NL" dirty="0" smtClean="0"/>
              <a:t>. kosten</a:t>
            </a:r>
            <a:endParaRPr lang="nl-NL" dirty="0"/>
          </a:p>
          <a:p>
            <a:r>
              <a:rPr lang="nl-NL" dirty="0"/>
              <a:t>Kosten verhuur en beheer/onderhoud: Max. € 600 per kamer per jaar</a:t>
            </a:r>
          </a:p>
          <a:p>
            <a:r>
              <a:rPr lang="nl-NL" dirty="0"/>
              <a:t>Maandelijkse huur: maximaal € 145 per vergunninghouder (waarvoor subsidie is gevraagd)</a:t>
            </a:r>
          </a:p>
          <a:p>
            <a:r>
              <a:rPr lang="nl-NL" dirty="0"/>
              <a:t>Eenmalige subsidiebijdrage: € 6.250 per vergunninghouder, met een minimum van 4 vergunninghouders (€ 25.000 of meer). (Tijdelijke Regeling Huisvesting Vergunninghouders)</a:t>
            </a:r>
          </a:p>
          <a:p>
            <a:r>
              <a:rPr lang="nl-NL" dirty="0"/>
              <a:t>Omdat sprake is van onzelfstandige woonruimtes is er geen verhuurderheffing </a:t>
            </a:r>
            <a:r>
              <a:rPr lang="nl-NL" dirty="0" smtClean="0"/>
              <a:t>verschuldigd (maar ook geen korting)</a:t>
            </a:r>
          </a:p>
          <a:p>
            <a:endParaRPr lang="nl-NL" dirty="0"/>
          </a:p>
          <a:p>
            <a:r>
              <a:rPr lang="nl-NL" sz="1800" dirty="0"/>
              <a:t>*Alle cijfers zijn indicatief, hier kunnen geen rechten aan worden ontleend.</a:t>
            </a:r>
          </a:p>
        </p:txBody>
      </p:sp>
    </p:spTree>
    <p:extLst>
      <p:ext uri="{BB962C8B-B14F-4D97-AF65-F5344CB8AC3E}">
        <p14:creationId xmlns:p14="http://schemas.microsoft.com/office/powerpoint/2010/main" val="1278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76107" cy="652860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2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.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Privé kamers met gemeenschappelijke voorzieningen</a:t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Tijdelijk 10jr.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Sober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Onzelfstandig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Minimale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    aanpassing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S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nel door: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Voortzetting gebruik bestaande bouwvergunning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Bouwkosten: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€ 7.500 excl.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BTW en 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bijk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.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per kamer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Gebouwhuur: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€20,--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pmBVO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I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n 10 jr. sluitende exploitatie incl. beheerkosten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907" y="764704"/>
            <a:ext cx="58991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857" y="3717032"/>
            <a:ext cx="5918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8" y="165466"/>
            <a:ext cx="7869535" cy="548680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  <a:cs typeface="+mj-cs"/>
              </a:rPr>
              <a:t>4</a:t>
            </a:r>
            <a:r>
              <a:rPr lang="nl-NL" dirty="0" smtClean="0">
                <a:solidFill>
                  <a:prstClr val="black"/>
                </a:solidFill>
                <a:latin typeface="Calibri"/>
                <a:cs typeface="+mj-cs"/>
              </a:rPr>
              <a:t>. 2 fase exploitatie, beperkte ombouw na 5 jr.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03" y="714146"/>
            <a:ext cx="82423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76107" cy="652860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2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en 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5.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18 privé kamers met gemeenschappelijke voorzieningen t.o.v. 20 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studio’s (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rendementverschil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)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32" y="1196752"/>
            <a:ext cx="4104457" cy="49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674" y="1146030"/>
            <a:ext cx="3898186" cy="503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315200" cy="569769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alibri" panose="020F0502020204030204" pitchFamily="34" charset="0"/>
              </a:rPr>
              <a:t>Inbouw met </a:t>
            </a:r>
            <a:r>
              <a:rPr lang="nl-NL" dirty="0" err="1" smtClean="0">
                <a:latin typeface="Calibri" panose="020F0502020204030204" pitchFamily="34" charset="0"/>
              </a:rPr>
              <a:t>MetalStud</a:t>
            </a:r>
            <a:r>
              <a:rPr lang="nl-NL" dirty="0" smtClean="0">
                <a:latin typeface="Calibri" panose="020F0502020204030204" pitchFamily="34" charset="0"/>
              </a:rPr>
              <a:t> en gips beter, veiliger 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836712"/>
            <a:ext cx="7592888" cy="21224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“Kijk omhoog en alles wat je ziet moet eruit”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Kantoorwanden lopen niet door tot bovenliggende vloer, via ventilatiekokers brand en geluid overslag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Gipswanden: goedkoop, snel, brand en geluidwerend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Prefab sanitair en RVS keuken ook </a:t>
            </a:r>
            <a:r>
              <a:rPr lang="nl-NL" sz="2500" dirty="0" err="1" smtClean="0"/>
              <a:t>hergebruikbaar</a:t>
            </a:r>
            <a:endParaRPr lang="nl-NL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 smtClean="0"/>
              <a:t>Flexibel door eenvoudige aanpassing in droge “bouw”</a:t>
            </a:r>
            <a:endParaRPr lang="nl-NL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485951"/>
            <a:ext cx="5688631" cy="32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64" y="3485951"/>
            <a:ext cx="6120680" cy="32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652860"/>
          </a:xfrm>
        </p:spPr>
        <p:txBody>
          <a:bodyPr>
            <a:normAutofit fontScale="90000"/>
          </a:bodyPr>
          <a:lstStyle/>
          <a:p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Model 3, 4 en na 5 jaar 6: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twee fase exploitatie</a:t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Aankoop gebouw voor perm. realisatie 3 kamer woningen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Woonkamer tijdelijk splitsen in twee kamers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Daarmee voldoend aan subsidie voorwaarde 4 bewoners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4x € 6.250,- subsidie en huur 4 X€ 112,50=€ 450,--p/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mnd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Na vijf jaar splitsing verwijderen verhoging huur met 20%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Sluitende exploitatie mogelijk in 40 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jr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, met korting  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verhuurdersheff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. in 30 jr.; aankoop € 350,--</a:t>
            </a:r>
            <a:r>
              <a:rPr lang="nl-NL" sz="2800" dirty="0" err="1" smtClean="0">
                <a:solidFill>
                  <a:prstClr val="black"/>
                </a:solidFill>
                <a:latin typeface="Calibri"/>
                <a:cs typeface="+mj-cs"/>
              </a:rPr>
              <a:t>pm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 VVO</a:t>
            </a:r>
            <a:endParaRPr lang="nl-NL" dirty="0"/>
          </a:p>
        </p:txBody>
      </p:sp>
      <p:pic>
        <p:nvPicPr>
          <p:cNvPr id="7172" name="Picture 4" descr="Z:\data\jbb\Transformatie &amp; Monumenten\ExpertTeam\Inzet voor huisvesting vergunninghouders\Woning tijdelijk 4 kamers vergunningh bijgesned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5672492" cy="25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0623" y="455252"/>
            <a:ext cx="7196774" cy="712213"/>
          </a:xfrm>
        </p:spPr>
        <p:txBody>
          <a:bodyPr/>
          <a:lstStyle/>
          <a:p>
            <a:pPr algn="l"/>
            <a:r>
              <a:rPr lang="nl-NL" dirty="0" smtClean="0"/>
              <a:t>Gevolgen bevolkingsopbouw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3" y="1299108"/>
            <a:ext cx="7196774" cy="552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792088"/>
          </a:xfrm>
        </p:spPr>
        <p:txBody>
          <a:bodyPr>
            <a:normAutofit fontScale="90000"/>
          </a:bodyPr>
          <a:lstStyle/>
          <a:p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4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. twee fase 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exploitatie met voorziening behoud subsidie bij gezinshereniging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door rugzakwoning ,vervolg model 6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6 bewoners achter een (gezamenlijke )voordeur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Subsidie 6 x € 6.250,--, later gezin en stel = 4 bewoners; Na 5 jaar: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Verwijdering splitsing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20% meer huur WWS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Voorzetting exploitatie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2 woningen sociale 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voorraad (sluitend).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Plattegronden kunnen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hiervoor nog optimaler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worden aangepast</a:t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endParaRPr lang="nl-NL" dirty="0"/>
          </a:p>
        </p:txBody>
      </p:sp>
      <p:pic>
        <p:nvPicPr>
          <p:cNvPr id="1026" name="Picture 2" descr="Z:\data\jbb\Transformatie &amp; Monumenten\ExpertTeam\Inzet voor huisvesting vergunninghouders\Woning Rugzak Vergunn 21 Feb 2016 Bijgesned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384" y="2636911"/>
            <a:ext cx="4614103" cy="36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2452" y="692696"/>
            <a:ext cx="7315200" cy="674464"/>
          </a:xfrm>
        </p:spPr>
        <p:txBody>
          <a:bodyPr>
            <a:normAutofit fontScale="90000"/>
          </a:bodyPr>
          <a:lstStyle/>
          <a:p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>P</a:t>
            </a:r>
            <a:r>
              <a:rPr lang="nl-NL" sz="2800" dirty="0" smtClean="0">
                <a:solidFill>
                  <a:prstClr val="black"/>
                </a:solidFill>
                <a:latin typeface="Calibri"/>
                <a:cs typeface="+mj-cs"/>
              </a:rPr>
              <a:t>roefberekeningen op basis ervaringscijfers FAQ op: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l-NL" sz="2000" dirty="0" smtClean="0">
                <a:solidFill>
                  <a:prstClr val="black"/>
                </a:solidFill>
                <a:latin typeface="Calibri"/>
                <a:cs typeface="+mj-cs"/>
              </a:rPr>
              <a:t>www.rvo.nl/onderwerpen/duurzaam-ondernemen/gebouwen/stad-en-regio/transformatie/faq-transformatie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nl-NL" sz="2800" dirty="0">
                <a:solidFill>
                  <a:prstClr val="black"/>
                </a:solidFill>
                <a:latin typeface="Calibri"/>
                <a:cs typeface="+mj-cs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2452" y="1456681"/>
            <a:ext cx="7438020" cy="4858797"/>
          </a:xfrm>
        </p:spPr>
        <p:txBody>
          <a:bodyPr/>
          <a:lstStyle/>
          <a:p>
            <a:r>
              <a:rPr lang="nl-NL" u="sng" dirty="0" smtClean="0"/>
              <a:t>Zelfstandige  woningen, tijdelijk te benutten voor onzelfstandige (kamer) verhuur voor 5 jaar, waarna zelfstandig sluitende exploitatie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Aankoop gebouw voor marktwaarde lange leegstand  € 350 a 400 pm2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Plattegrondontwikkeling  zelfst. woningen echter afgestemd op tijdelijk gebruik door eenvoudige toevoeging voor verhuur 4 of meer kamers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Door tijdelijke koppeling  woningen (zie </a:t>
            </a:r>
            <a:r>
              <a:rPr lang="nl-NL" sz="1800" dirty="0" err="1" smtClean="0"/>
              <a:t>voorb</a:t>
            </a:r>
            <a:r>
              <a:rPr lang="nl-NL" sz="1800" dirty="0" smtClean="0"/>
              <a:t>.) grotere groep of gezin met behoud  subsidie mogelijk eerste 5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Subsidie aantal kamers x € 6.250 bij huur per kamer € 112,50 p/mnd.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Na 5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jaar terugbouw naar zelfst. woning en huurverhoging 20% of WWS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In kasstroom overzicht leegstand en ombouwkosten in begin jaar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Beperking kosten beheer en onderhoud bij start €600 resp.800 = 1.400p/jr.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Na 5 jaar kan woning aan reguliere sociale voorraad worden toegevoegd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Mogelijk sluitende exploitatie na ong. 40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Bij inzet korting op verhuurdersheffing a € 10.000 sluitend na ong. 30 jaar</a:t>
            </a:r>
          </a:p>
          <a:p>
            <a:r>
              <a:rPr lang="nl-NL" sz="1800" dirty="0" smtClean="0"/>
              <a:t>*</a:t>
            </a:r>
            <a:r>
              <a:rPr lang="nl-NL" sz="1800" dirty="0"/>
              <a:t>Alle cijfers zijn indicatief, hier kunnen geen rechten aan worden ontleend.</a:t>
            </a:r>
          </a:p>
        </p:txBody>
      </p:sp>
    </p:spTree>
    <p:extLst>
      <p:ext uri="{BB962C8B-B14F-4D97-AF65-F5344CB8AC3E}">
        <p14:creationId xmlns:p14="http://schemas.microsoft.com/office/powerpoint/2010/main" val="11871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2257" y="5518892"/>
            <a:ext cx="7725488" cy="1164541"/>
          </a:xfrm>
        </p:spPr>
        <p:txBody>
          <a:bodyPr/>
          <a:lstStyle/>
          <a:p>
            <a:pPr algn="l"/>
            <a:r>
              <a:rPr lang="nl-NL" sz="2400" dirty="0" smtClean="0"/>
              <a:t>Transformatie proces niet op gang te krijgen, loopt het vast, onwil, probleem bij toepassing regelgeving: vraag het ExpertTeam hulp; kans op vergoeding 50% van de kosten  </a:t>
            </a:r>
            <a:endParaRPr lang="nl-NL" sz="2400" dirty="0"/>
          </a:p>
        </p:txBody>
      </p:sp>
      <p:pic>
        <p:nvPicPr>
          <p:cNvPr id="4098" name="Picture 2" descr="Z:\data\jbb\Transformatie &amp; Monumenten\Presentatie\Flyer ExpertTeam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000" y="124691"/>
            <a:ext cx="7501745" cy="5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402545"/>
            <a:ext cx="7476107" cy="652860"/>
          </a:xfrm>
        </p:spPr>
        <p:txBody>
          <a:bodyPr>
            <a:normAutofit fontScale="90000"/>
          </a:bodyPr>
          <a:lstStyle/>
          <a:p>
            <a:r>
              <a:rPr lang="nl-NL" sz="4000" dirty="0" smtClean="0">
                <a:latin typeface="Calibri" panose="020F0502020204030204" pitchFamily="34" charset="0"/>
              </a:rPr>
              <a:t>2 problemen en 2 oplossingen</a:t>
            </a:r>
            <a:endParaRPr lang="nl-NL" sz="4000" dirty="0">
              <a:latin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08" y="1130079"/>
            <a:ext cx="3009576" cy="57651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763" y="1055405"/>
            <a:ext cx="2673634" cy="56507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183" y="964761"/>
            <a:ext cx="2580780" cy="59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9" y="2722491"/>
            <a:ext cx="3974632" cy="29809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671" y="1321724"/>
            <a:ext cx="3227712" cy="428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24671" y="5603713"/>
            <a:ext cx="7586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Opdeling klaslokaal 8,20m1 breed in vier prive slaapkamers door middel van verdiepingshoge gipswanden met brandwerendheid van 20 minuten en rook/brandmelder op uit te breiden centraal alarmsysteem</a:t>
            </a: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9" y="111743"/>
            <a:ext cx="4088204" cy="24662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671" y="143580"/>
            <a:ext cx="3610690" cy="1178144"/>
          </a:xfrm>
        </p:spPr>
        <p:txBody>
          <a:bodyPr>
            <a:normAutofit fontScale="90000"/>
          </a:bodyPr>
          <a:lstStyle/>
          <a:p>
            <a:r>
              <a:rPr lang="nl-NL" sz="3600" b="1" dirty="0">
                <a:latin typeface="+mn-lt"/>
              </a:rPr>
              <a:t>A</a:t>
            </a:r>
            <a:r>
              <a:rPr lang="nl-NL" sz="3600" b="1" dirty="0" smtClean="0">
                <a:latin typeface="+mn-lt"/>
              </a:rPr>
              <a:t>rbeidsmigranten</a:t>
            </a:r>
            <a:r>
              <a:rPr lang="nl-NL" sz="2400" b="1" dirty="0" smtClean="0">
                <a:latin typeface="+mn-lt"/>
              </a:rPr>
              <a:t>, 400.000 nog 200.000 erbij en we hebben ze nodig</a:t>
            </a:r>
            <a:endParaRPr lang="nl-N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6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0554" y="-3111"/>
            <a:ext cx="7933817" cy="1143000"/>
          </a:xfrm>
        </p:spPr>
        <p:txBody>
          <a:bodyPr/>
          <a:lstStyle/>
          <a:p>
            <a:pPr algn="l"/>
            <a:r>
              <a:rPr lang="nl-NL" dirty="0" err="1"/>
              <a:t>P</a:t>
            </a:r>
            <a:r>
              <a:rPr lang="nl-NL" dirty="0" err="1" smtClean="0"/>
              <a:t>rive</a:t>
            </a:r>
            <a:r>
              <a:rPr lang="nl-NL" dirty="0" smtClean="0"/>
              <a:t> kamer versus </a:t>
            </a:r>
            <a:r>
              <a:rPr lang="nl-NL" dirty="0" err="1" smtClean="0"/>
              <a:t>meerpersoons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409" y="983868"/>
            <a:ext cx="4575337" cy="27600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26487" y="1813127"/>
            <a:ext cx="4838953" cy="318043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0410" y="3821897"/>
            <a:ext cx="4654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Juist Flexwonen vraagt de initiatiefnemer afstand te nemen van de eigen of regeltechnische kwaliteitseisen, en zich te richten op de prioriteiten van de klantgroep</a:t>
            </a:r>
            <a:endParaRPr lang="nl-NL" sz="2400" dirty="0"/>
          </a:p>
          <a:p>
            <a:r>
              <a:rPr lang="nl-NL" sz="2400" dirty="0" smtClean="0"/>
              <a:t>Voorbeeld: smalle (2.10m) kamer, maar wel hoogslaper, lage huur en ……..snel  internet  in AL16 Utrecht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46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4975" y="65088"/>
            <a:ext cx="7789025" cy="652860"/>
          </a:xfrm>
        </p:spPr>
        <p:txBody>
          <a:bodyPr>
            <a:noAutofit/>
          </a:bodyPr>
          <a:lstStyle/>
          <a:p>
            <a:r>
              <a:rPr lang="nl-NL" sz="3000" dirty="0" smtClean="0">
                <a:latin typeface="+mn-lt"/>
              </a:rPr>
              <a:t>Eerste herindeling logiesgebouw Gr. Lyceum</a:t>
            </a:r>
            <a:endParaRPr lang="nl-NL" sz="3000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351" y="4213915"/>
            <a:ext cx="7041747" cy="29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352" y="651446"/>
            <a:ext cx="7041747" cy="337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TTeam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jabTTeam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sjabTTeam.potx</Template>
  <TotalTime>15394</TotalTime>
  <Words>1818</Words>
  <Application>Microsoft Office PowerPoint</Application>
  <PresentationFormat>Diavoorstelling (4:3)</PresentationFormat>
  <Paragraphs>196</Paragraphs>
  <Slides>52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5" baseType="lpstr">
      <vt:lpstr>sjabTTeam</vt:lpstr>
      <vt:lpstr>2_sjabTTeam</vt:lpstr>
      <vt:lpstr>Document</vt:lpstr>
      <vt:lpstr> Flexibel gebruik leegstand: haalbaar en toekomstbestendig </vt:lpstr>
      <vt:lpstr>Mijn huidige bijdrage aan transformatie</vt:lpstr>
      <vt:lpstr>Wat is F(f)lexwonen) ?</vt:lpstr>
      <vt:lpstr>F(f)lexwonen waarom en voor wie ?</vt:lpstr>
      <vt:lpstr>Gevolgen bevolkingsopbouw</vt:lpstr>
      <vt:lpstr>2 problemen en 2 oplossingen</vt:lpstr>
      <vt:lpstr>Arbeidsmigranten, 400.000 nog 200.000 erbij en we hebben ze nodig</vt:lpstr>
      <vt:lpstr>Prive kamer versus meerpersoons</vt:lpstr>
      <vt:lpstr>Eerste herindeling logiesgebouw Gr. Lyceum</vt:lpstr>
      <vt:lpstr>Privacy primair na overleg Migrada</vt:lpstr>
      <vt:lpstr>Ja maar, transformatie is moeilijk </vt:lpstr>
      <vt:lpstr>Verschil Nieuwbouw en Transformatie</vt:lpstr>
      <vt:lpstr>Analyse Handelweg 1 Harderwijk</vt:lpstr>
      <vt:lpstr>Voorbeeld: Wilhelminaschool  Heerde</vt:lpstr>
      <vt:lpstr>Analyse Wilhelminaschool  Heerde</vt:lpstr>
      <vt:lpstr>Wilhelminaschool  Heerde Kamers</vt:lpstr>
      <vt:lpstr>Voorbeeld: De Schakel, Ermelo</vt:lpstr>
      <vt:lpstr>Tijdelijk, kamers, lage investering</vt:lpstr>
      <vt:lpstr>Vervolg permanente transformatie</vt:lpstr>
      <vt:lpstr>De ingrediënten tijdelijke inbouw </vt:lpstr>
      <vt:lpstr>Door prefab flexibel, snel en betaalbaar</vt:lpstr>
      <vt:lpstr>PreFab Sanitair Unit</vt:lpstr>
      <vt:lpstr>12 voordelen tijdelijk op een rij:</vt:lpstr>
      <vt:lpstr>Voor 15 i.p.v. voor 50 jaar; beperking investering</vt:lpstr>
      <vt:lpstr>Beheer, verhuur vaak onderschat</vt:lpstr>
      <vt:lpstr> </vt:lpstr>
      <vt:lpstr>En nu de praktijk, gerealiseerde voorbeelden</vt:lpstr>
      <vt:lpstr> StichtingTijdelijkWonen Utrecht als start </vt:lpstr>
      <vt:lpstr>PowerPoint-presentatie</vt:lpstr>
      <vt:lpstr>  Onderwijs complex: de ramen zijn ‘s avonds weer verlicht</vt:lpstr>
      <vt:lpstr>Tijdelijk Gebruik is ook duurzaam: ACTA A’dam</vt:lpstr>
      <vt:lpstr>Lage huren ACTA &gt; GO-WEST</vt:lpstr>
      <vt:lpstr>Blue-Gray 348 studio’s voor studenten als start gebiedstransformatie AMC campus in kantorengebied met de hoogste leegstand</vt:lpstr>
      <vt:lpstr>15 jaar en meer in 1000 units, Blue-Gray</vt:lpstr>
      <vt:lpstr>2. Uit te voeren plattegrond; 15jr + </vt:lpstr>
      <vt:lpstr>PowerPoint-presentatie</vt:lpstr>
      <vt:lpstr>PowerPoint-presentatie</vt:lpstr>
      <vt:lpstr>PowerPoint-presentatie</vt:lpstr>
      <vt:lpstr>PowerPoint-presentatie</vt:lpstr>
      <vt:lpstr>Beide transformatie processen beschreven</vt:lpstr>
      <vt:lpstr>Huisvestingsmodellen vergunninghouders</vt:lpstr>
      <vt:lpstr> 1. Meerpersoons kamers met gemeenschappelijke voorzieningen voor arbeidsmigranten Helmond) </vt:lpstr>
      <vt:lpstr>1. Plattegrondontwikkeling uit bestaand ACTA</vt:lpstr>
      <vt:lpstr>Proefberekeningen op basis ervaringscijfers FAQ op:  www.rvo.nl/onderwerpen/duurzaam-ondernemen/gebouwen/stad-en-regio/transformatie/faq-transformatie </vt:lpstr>
      <vt:lpstr>2. Privé kamers met gemeenschappelijke voorzieningen  Tijdelijk 10jr. Sober Onzelfstandig Minimale     aanpassing Snel door: Voortzetting gebruik bestaande bouwvergunning Bouwkosten: € 7.500 excl. BTW en bijk. per kamer Gebouwhuur: €20,--pmBVO  In 10 jr. sluitende exploitatie incl. beheerkosten</vt:lpstr>
      <vt:lpstr>4. 2 fase exploitatie, beperkte ombouw na 5 jr.</vt:lpstr>
      <vt:lpstr>2 en 5. 18 privé kamers met gemeenschappelijke voorzieningen t.o.v. 20 studio’s (rendementverschil) </vt:lpstr>
      <vt:lpstr>Inbouw met MetalStud en gips beter, veiliger </vt:lpstr>
      <vt:lpstr>Model 3, 4 en na 5 jaar 6: twee fase exploitatie  Aankoop gebouw voor perm. realisatie 3 kamer woningen Woonkamer tijdelijk splitsen in twee kamers Daarmee voldoend aan subsidie voorwaarde 4 bewoners 4x € 6.250,- subsidie en huur 4 X€ 112,50=€ 450,--p/mnd Na vijf jaar splitsing verwijderen verhoging huur met 20% Sluitende exploitatie mogelijk in 40 jr, met korting  verhuurdersheff. in 30 jr.; aankoop € 350,--pm VVO</vt:lpstr>
      <vt:lpstr>4. twee fase exploitatie met voorziening behoud subsidie bij gezinshereniging door rugzakwoning ,vervolg model 6  6 bewoners achter een (gezamenlijke )voordeur Subsidie 6 x € 6.250,--, later gezin en stel = 4 bewoners; Na 5 jaar: Verwijdering splitsing 20% meer huur WWS Voorzetting exploitatie 2 woningen sociale  voorraad (sluitend). Plattegronden kunnen hiervoor nog optimaler worden aangepast     </vt:lpstr>
      <vt:lpstr>Proefberekeningen op basis ervaringscijfers FAQ op:  www.rvo.nl/onderwerpen/duurzaam-ondernemen/gebouwen/stad-en-regio/transformatie/faq-transformatie </vt:lpstr>
      <vt:lpstr>Transformatie proces niet op gang te krijgen, loopt het vast, onwil, probleem bij toepassing regelgeving: vraag het ExpertTeam hulp; kans op vergoeding 50% van de kosten  </vt:lpstr>
    </vt:vector>
  </TitlesOfParts>
  <Company>AXI!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van een titel</dc:title>
  <dc:creator>Martina Doevelaar</dc:creator>
  <cp:lastModifiedBy>Jean Baptiste</cp:lastModifiedBy>
  <cp:revision>294</cp:revision>
  <cp:lastPrinted>2012-04-13T15:15:31Z</cp:lastPrinted>
  <dcterms:created xsi:type="dcterms:W3CDTF">2011-02-13T12:08:22Z</dcterms:created>
  <dcterms:modified xsi:type="dcterms:W3CDTF">2017-04-07T11:05:28Z</dcterms:modified>
</cp:coreProperties>
</file>