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1535a92168094f87" Type="http://schemas.microsoft.com/office/2006/relationships/ui/extensibility" Target="customUI/customUI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4" r:id="rId3"/>
    <p:sldMasterId id="2147483698" r:id="rId4"/>
    <p:sldMasterId id="2147483716" r:id="rId5"/>
    <p:sldMasterId id="2147483721" r:id="rId6"/>
    <p:sldMasterId id="2147483733" r:id="rId7"/>
    <p:sldMasterId id="2147483745" r:id="rId8"/>
    <p:sldMasterId id="2147483757" r:id="rId9"/>
    <p:sldMasterId id="2147483769" r:id="rId10"/>
  </p:sldMasterIdLst>
  <p:notesMasterIdLst>
    <p:notesMasterId r:id="rId53"/>
  </p:notesMasterIdLst>
  <p:handoutMasterIdLst>
    <p:handoutMasterId r:id="rId54"/>
  </p:handoutMasterIdLst>
  <p:sldIdLst>
    <p:sldId id="270" r:id="rId11"/>
    <p:sldId id="353" r:id="rId12"/>
    <p:sldId id="352" r:id="rId13"/>
    <p:sldId id="374" r:id="rId14"/>
    <p:sldId id="375" r:id="rId15"/>
    <p:sldId id="376" r:id="rId16"/>
    <p:sldId id="355" r:id="rId17"/>
    <p:sldId id="351" r:id="rId18"/>
    <p:sldId id="346" r:id="rId19"/>
    <p:sldId id="377" r:id="rId20"/>
    <p:sldId id="378" r:id="rId21"/>
    <p:sldId id="345" r:id="rId22"/>
    <p:sldId id="256" r:id="rId23"/>
    <p:sldId id="381" r:id="rId24"/>
    <p:sldId id="382" r:id="rId25"/>
    <p:sldId id="294" r:id="rId26"/>
    <p:sldId id="288" r:id="rId27"/>
    <p:sldId id="280" r:id="rId28"/>
    <p:sldId id="289" r:id="rId29"/>
    <p:sldId id="290" r:id="rId30"/>
    <p:sldId id="383" r:id="rId31"/>
    <p:sldId id="277" r:id="rId32"/>
    <p:sldId id="384" r:id="rId33"/>
    <p:sldId id="385" r:id="rId34"/>
    <p:sldId id="291" r:id="rId35"/>
    <p:sldId id="292" r:id="rId36"/>
    <p:sldId id="282" r:id="rId37"/>
    <p:sldId id="293" r:id="rId38"/>
    <p:sldId id="257" r:id="rId39"/>
    <p:sldId id="258" r:id="rId40"/>
    <p:sldId id="379" r:id="rId41"/>
    <p:sldId id="263" r:id="rId42"/>
    <p:sldId id="260" r:id="rId43"/>
    <p:sldId id="274" r:id="rId44"/>
    <p:sldId id="266" r:id="rId45"/>
    <p:sldId id="268" r:id="rId46"/>
    <p:sldId id="267" r:id="rId47"/>
    <p:sldId id="275" r:id="rId48"/>
    <p:sldId id="276" r:id="rId49"/>
    <p:sldId id="265" r:id="rId50"/>
    <p:sldId id="262" r:id="rId51"/>
    <p:sldId id="273" r:id="rId52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D0E"/>
    <a:srgbClr val="B5BD00"/>
    <a:srgbClr val="00AFD7"/>
    <a:srgbClr val="7A99AC"/>
    <a:srgbClr val="E04E39"/>
    <a:srgbClr val="EC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5" autoAdjust="0"/>
    <p:restoredTop sz="95118" autoAdjust="0"/>
  </p:normalViewPr>
  <p:slideViewPr>
    <p:cSldViewPr snapToObjects="1">
      <p:cViewPr varScale="1">
        <p:scale>
          <a:sx n="101" d="100"/>
          <a:sy n="101" d="100"/>
        </p:scale>
        <p:origin x="32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6FB49-4620-43EE-8AFB-74AF8BF92D7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03921CB-0606-4834-94BA-81FD1C36D4C7}">
      <dgm:prSet phldrT="[Tekst]"/>
      <dgm:spPr/>
      <dgm:t>
        <a:bodyPr/>
        <a:lstStyle/>
        <a:p>
          <a:r>
            <a:rPr lang="nl-NL" dirty="0"/>
            <a:t>Huisvestings-vraag</a:t>
          </a:r>
        </a:p>
      </dgm:t>
    </dgm:pt>
    <dgm:pt modelId="{F4EF3462-4F9B-4C52-BFAD-E0A2A558038A}" type="parTrans" cxnId="{5DF23933-284F-481B-9B2C-F205D1522118}">
      <dgm:prSet/>
      <dgm:spPr/>
      <dgm:t>
        <a:bodyPr/>
        <a:lstStyle/>
        <a:p>
          <a:endParaRPr lang="nl-NL"/>
        </a:p>
      </dgm:t>
    </dgm:pt>
    <dgm:pt modelId="{CF44F66F-5D0F-43B4-9907-9FA69CBAD285}" type="sibTrans" cxnId="{5DF23933-284F-481B-9B2C-F205D1522118}">
      <dgm:prSet/>
      <dgm:spPr/>
      <dgm:t>
        <a:bodyPr/>
        <a:lstStyle/>
        <a:p>
          <a:endParaRPr lang="nl-NL"/>
        </a:p>
      </dgm:t>
    </dgm:pt>
    <dgm:pt modelId="{DB5E7433-3D53-4C4C-B01F-6206923787A2}">
      <dgm:prSet phldrT="[Tekst]"/>
      <dgm:spPr/>
      <dgm:t>
        <a:bodyPr/>
        <a:lstStyle/>
        <a:p>
          <a:r>
            <a:rPr lang="nl-NL" dirty="0"/>
            <a:t>Samenwerking</a:t>
          </a:r>
        </a:p>
      </dgm:t>
    </dgm:pt>
    <dgm:pt modelId="{2D672416-E53E-41CD-812B-8542E731E641}" type="parTrans" cxnId="{0C88595E-C48D-4B49-B657-3023018A1085}">
      <dgm:prSet/>
      <dgm:spPr/>
      <dgm:t>
        <a:bodyPr/>
        <a:lstStyle/>
        <a:p>
          <a:endParaRPr lang="nl-NL"/>
        </a:p>
      </dgm:t>
    </dgm:pt>
    <dgm:pt modelId="{0BADFDD4-12A0-488A-B6F1-B747198A74CF}" type="sibTrans" cxnId="{0C88595E-C48D-4B49-B657-3023018A1085}">
      <dgm:prSet/>
      <dgm:spPr/>
      <dgm:t>
        <a:bodyPr/>
        <a:lstStyle/>
        <a:p>
          <a:endParaRPr lang="nl-NL"/>
        </a:p>
      </dgm:t>
    </dgm:pt>
    <dgm:pt modelId="{77B3132F-78BC-46E5-ADAB-D76B270A0B79}">
      <dgm:prSet phldrT="[Tekst]"/>
      <dgm:spPr/>
      <dgm:t>
        <a:bodyPr/>
        <a:lstStyle/>
        <a:p>
          <a:r>
            <a:rPr lang="nl-NL" dirty="0"/>
            <a:t>Onderzoek</a:t>
          </a:r>
        </a:p>
      </dgm:t>
    </dgm:pt>
    <dgm:pt modelId="{8585B542-F890-41FC-BC19-0E1DA9983DAD}" type="parTrans" cxnId="{BE58BF7A-F0D8-4FB9-AA6E-DFDB937A465C}">
      <dgm:prSet/>
      <dgm:spPr/>
      <dgm:t>
        <a:bodyPr/>
        <a:lstStyle/>
        <a:p>
          <a:endParaRPr lang="nl-NL"/>
        </a:p>
      </dgm:t>
    </dgm:pt>
    <dgm:pt modelId="{F8AACD9E-1680-4EB7-8EF7-465768EB50FD}" type="sibTrans" cxnId="{BE58BF7A-F0D8-4FB9-AA6E-DFDB937A465C}">
      <dgm:prSet/>
      <dgm:spPr/>
      <dgm:t>
        <a:bodyPr/>
        <a:lstStyle/>
        <a:p>
          <a:endParaRPr lang="nl-NL"/>
        </a:p>
      </dgm:t>
    </dgm:pt>
    <dgm:pt modelId="{2E876411-0557-40CF-9B44-E710F8A8BCC5}">
      <dgm:prSet phldrT="[Tekst]"/>
      <dgm:spPr/>
      <dgm:t>
        <a:bodyPr/>
        <a:lstStyle/>
        <a:p>
          <a:r>
            <a:rPr lang="nl-NL" dirty="0"/>
            <a:t>Exploitatie</a:t>
          </a:r>
        </a:p>
      </dgm:t>
    </dgm:pt>
    <dgm:pt modelId="{EE93836E-B62E-41B5-A371-CE460DB42A3E}" type="parTrans" cxnId="{DCB210B9-6C10-44F3-A8C6-7FA5CA4D656E}">
      <dgm:prSet/>
      <dgm:spPr/>
      <dgm:t>
        <a:bodyPr/>
        <a:lstStyle/>
        <a:p>
          <a:endParaRPr lang="nl-NL"/>
        </a:p>
      </dgm:t>
    </dgm:pt>
    <dgm:pt modelId="{41C84BBF-68C6-4DFA-A896-7A625C9AB324}" type="sibTrans" cxnId="{DCB210B9-6C10-44F3-A8C6-7FA5CA4D656E}">
      <dgm:prSet/>
      <dgm:spPr/>
      <dgm:t>
        <a:bodyPr/>
        <a:lstStyle/>
        <a:p>
          <a:endParaRPr lang="nl-NL"/>
        </a:p>
      </dgm:t>
    </dgm:pt>
    <dgm:pt modelId="{5AF6601D-8C70-4D6D-9E79-06BFDB3715ED}">
      <dgm:prSet phldrT="[Tekst]"/>
      <dgm:spPr/>
      <dgm:t>
        <a:bodyPr/>
        <a:lstStyle/>
        <a:p>
          <a:r>
            <a:rPr lang="nl-NL" dirty="0"/>
            <a:t>Realisatie</a:t>
          </a:r>
        </a:p>
      </dgm:t>
    </dgm:pt>
    <dgm:pt modelId="{97AB857C-6BD0-44F4-A7CA-2A606EE44228}" type="parTrans" cxnId="{A8E0DF80-3ACC-48C2-90AE-3145C53A34C2}">
      <dgm:prSet/>
      <dgm:spPr/>
      <dgm:t>
        <a:bodyPr/>
        <a:lstStyle/>
        <a:p>
          <a:endParaRPr lang="nl-NL"/>
        </a:p>
      </dgm:t>
    </dgm:pt>
    <dgm:pt modelId="{32913DB1-5711-43C4-A4A0-FF58CC69DCCB}" type="sibTrans" cxnId="{A8E0DF80-3ACC-48C2-90AE-3145C53A34C2}">
      <dgm:prSet/>
      <dgm:spPr/>
      <dgm:t>
        <a:bodyPr/>
        <a:lstStyle/>
        <a:p>
          <a:endParaRPr lang="nl-NL"/>
        </a:p>
      </dgm:t>
    </dgm:pt>
    <dgm:pt modelId="{E100FF01-82A2-48B8-BEAC-A604CFD0626E}" type="pres">
      <dgm:prSet presAssocID="{C406FB49-4620-43EE-8AFB-74AF8BF92D7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352656A9-7DDF-486A-86CF-7BDBCAD6FCC9}" type="pres">
      <dgm:prSet presAssocID="{403921CB-0606-4834-94BA-81FD1C36D4C7}" presName="composite" presStyleCnt="0"/>
      <dgm:spPr/>
    </dgm:pt>
    <dgm:pt modelId="{8D761FDC-4C28-4FB5-AB24-165F58B281AE}" type="pres">
      <dgm:prSet presAssocID="{403921CB-0606-4834-94BA-81FD1C36D4C7}" presName="bentUpArrow1" presStyleLbl="alignImgPlace1" presStyleIdx="0" presStyleCnt="4"/>
      <dgm:spPr/>
    </dgm:pt>
    <dgm:pt modelId="{4BE0307C-0111-465F-A484-E0A0803C35F2}" type="pres">
      <dgm:prSet presAssocID="{403921CB-0606-4834-94BA-81FD1C36D4C7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7A0A377-694A-495D-A3AD-6DC6D97DC019}" type="pres">
      <dgm:prSet presAssocID="{403921CB-0606-4834-94BA-81FD1C36D4C7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0AC54A2-AB72-4F99-9407-02832E411215}" type="pres">
      <dgm:prSet presAssocID="{CF44F66F-5D0F-43B4-9907-9FA69CBAD285}" presName="sibTrans" presStyleCnt="0"/>
      <dgm:spPr/>
    </dgm:pt>
    <dgm:pt modelId="{821D1FD8-B4CD-4C69-A31D-5584472C96E4}" type="pres">
      <dgm:prSet presAssocID="{DB5E7433-3D53-4C4C-B01F-6206923787A2}" presName="composite" presStyleCnt="0"/>
      <dgm:spPr/>
    </dgm:pt>
    <dgm:pt modelId="{D9AECA17-A4D1-4C1D-A6A5-AC8E0DD0A96E}" type="pres">
      <dgm:prSet presAssocID="{DB5E7433-3D53-4C4C-B01F-6206923787A2}" presName="bentUpArrow1" presStyleLbl="alignImgPlace1" presStyleIdx="1" presStyleCnt="4"/>
      <dgm:spPr/>
    </dgm:pt>
    <dgm:pt modelId="{911D4F5D-4D3E-453A-9C51-04E0BCECC0F8}" type="pres">
      <dgm:prSet presAssocID="{DB5E7433-3D53-4C4C-B01F-6206923787A2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0DFA56B-5207-4E2F-BA29-D2A9A9A614B7}" type="pres">
      <dgm:prSet presAssocID="{DB5E7433-3D53-4C4C-B01F-6206923787A2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5D6F41D-FB5E-4C77-B528-72E55C17F9D2}" type="pres">
      <dgm:prSet presAssocID="{0BADFDD4-12A0-488A-B6F1-B747198A74CF}" presName="sibTrans" presStyleCnt="0"/>
      <dgm:spPr/>
    </dgm:pt>
    <dgm:pt modelId="{5F0E8783-3399-4E4D-95AC-211867D0FE2F}" type="pres">
      <dgm:prSet presAssocID="{77B3132F-78BC-46E5-ADAB-D76B270A0B79}" presName="composite" presStyleCnt="0"/>
      <dgm:spPr/>
    </dgm:pt>
    <dgm:pt modelId="{F98982D3-59E0-44AA-95BA-0B68AD28A2D7}" type="pres">
      <dgm:prSet presAssocID="{77B3132F-78BC-46E5-ADAB-D76B270A0B79}" presName="bentUpArrow1" presStyleLbl="alignImgPlace1" presStyleIdx="2" presStyleCnt="4"/>
      <dgm:spPr/>
    </dgm:pt>
    <dgm:pt modelId="{7637BFD4-7477-4AD6-A064-773BDF6214C5}" type="pres">
      <dgm:prSet presAssocID="{77B3132F-78BC-46E5-ADAB-D76B270A0B79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535A2B-B25C-4432-AC44-B3BB6F1BE092}" type="pres">
      <dgm:prSet presAssocID="{77B3132F-78BC-46E5-ADAB-D76B270A0B7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39958A9-2956-4859-83B6-1305542B7C9E}" type="pres">
      <dgm:prSet presAssocID="{F8AACD9E-1680-4EB7-8EF7-465768EB50FD}" presName="sibTrans" presStyleCnt="0"/>
      <dgm:spPr/>
    </dgm:pt>
    <dgm:pt modelId="{F8D90A93-1004-4FCD-9243-90BF971D7233}" type="pres">
      <dgm:prSet presAssocID="{5AF6601D-8C70-4D6D-9E79-06BFDB3715ED}" presName="composite" presStyleCnt="0"/>
      <dgm:spPr/>
    </dgm:pt>
    <dgm:pt modelId="{B9B6FD8C-3917-4541-A45A-0574741088AC}" type="pres">
      <dgm:prSet presAssocID="{5AF6601D-8C70-4D6D-9E79-06BFDB3715ED}" presName="bentUpArrow1" presStyleLbl="alignImgPlace1" presStyleIdx="3" presStyleCnt="4"/>
      <dgm:spPr/>
    </dgm:pt>
    <dgm:pt modelId="{609EB3F9-56CB-42B3-BFC3-11E49F09DE39}" type="pres">
      <dgm:prSet presAssocID="{5AF6601D-8C70-4D6D-9E79-06BFDB3715ED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43D80FC-84B1-4323-851F-48337B5EFE8B}" type="pres">
      <dgm:prSet presAssocID="{5AF6601D-8C70-4D6D-9E79-06BFDB3715ED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C19BAAF-B9B6-44CE-86D6-066D05947F90}" type="pres">
      <dgm:prSet presAssocID="{32913DB1-5711-43C4-A4A0-FF58CC69DCCB}" presName="sibTrans" presStyleCnt="0"/>
      <dgm:spPr/>
    </dgm:pt>
    <dgm:pt modelId="{DAC15459-0A75-4592-9C50-CEEB3DC7D855}" type="pres">
      <dgm:prSet presAssocID="{2E876411-0557-40CF-9B44-E710F8A8BCC5}" presName="composite" presStyleCnt="0"/>
      <dgm:spPr/>
    </dgm:pt>
    <dgm:pt modelId="{72FA6343-85E4-49E8-A3FA-43851BB81E94}" type="pres">
      <dgm:prSet presAssocID="{2E876411-0557-40CF-9B44-E710F8A8BCC5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DD8357B-54D8-4196-9115-380BB76B60F1}" type="presOf" srcId="{77B3132F-78BC-46E5-ADAB-D76B270A0B79}" destId="{7637BFD4-7477-4AD6-A064-773BDF6214C5}" srcOrd="0" destOrd="0" presId="urn:microsoft.com/office/officeart/2005/8/layout/StepDownProcess"/>
    <dgm:cxn modelId="{DCB210B9-6C10-44F3-A8C6-7FA5CA4D656E}" srcId="{C406FB49-4620-43EE-8AFB-74AF8BF92D7F}" destId="{2E876411-0557-40CF-9B44-E710F8A8BCC5}" srcOrd="4" destOrd="0" parTransId="{EE93836E-B62E-41B5-A371-CE460DB42A3E}" sibTransId="{41C84BBF-68C6-4DFA-A896-7A625C9AB324}"/>
    <dgm:cxn modelId="{A8E0DF80-3ACC-48C2-90AE-3145C53A34C2}" srcId="{C406FB49-4620-43EE-8AFB-74AF8BF92D7F}" destId="{5AF6601D-8C70-4D6D-9E79-06BFDB3715ED}" srcOrd="3" destOrd="0" parTransId="{97AB857C-6BD0-44F4-A7CA-2A606EE44228}" sibTransId="{32913DB1-5711-43C4-A4A0-FF58CC69DCCB}"/>
    <dgm:cxn modelId="{DB9C5A1C-8BBB-4DAF-AC46-A8007119D50A}" type="presOf" srcId="{C406FB49-4620-43EE-8AFB-74AF8BF92D7F}" destId="{E100FF01-82A2-48B8-BEAC-A604CFD0626E}" srcOrd="0" destOrd="0" presId="urn:microsoft.com/office/officeart/2005/8/layout/StepDownProcess"/>
    <dgm:cxn modelId="{604788FF-8B82-4EBD-8E09-F1FD3F767F44}" type="presOf" srcId="{2E876411-0557-40CF-9B44-E710F8A8BCC5}" destId="{72FA6343-85E4-49E8-A3FA-43851BB81E94}" srcOrd="0" destOrd="0" presId="urn:microsoft.com/office/officeart/2005/8/layout/StepDownProcess"/>
    <dgm:cxn modelId="{0C88595E-C48D-4B49-B657-3023018A1085}" srcId="{C406FB49-4620-43EE-8AFB-74AF8BF92D7F}" destId="{DB5E7433-3D53-4C4C-B01F-6206923787A2}" srcOrd="1" destOrd="0" parTransId="{2D672416-E53E-41CD-812B-8542E731E641}" sibTransId="{0BADFDD4-12A0-488A-B6F1-B747198A74CF}"/>
    <dgm:cxn modelId="{2FFB0A93-A51C-4BF6-A27B-EFE3CBE69AE4}" type="presOf" srcId="{5AF6601D-8C70-4D6D-9E79-06BFDB3715ED}" destId="{609EB3F9-56CB-42B3-BFC3-11E49F09DE39}" srcOrd="0" destOrd="0" presId="urn:microsoft.com/office/officeart/2005/8/layout/StepDownProcess"/>
    <dgm:cxn modelId="{46F3040C-DD69-4E83-8487-02A88F853187}" type="presOf" srcId="{403921CB-0606-4834-94BA-81FD1C36D4C7}" destId="{4BE0307C-0111-465F-A484-E0A0803C35F2}" srcOrd="0" destOrd="0" presId="urn:microsoft.com/office/officeart/2005/8/layout/StepDownProcess"/>
    <dgm:cxn modelId="{5DF23933-284F-481B-9B2C-F205D1522118}" srcId="{C406FB49-4620-43EE-8AFB-74AF8BF92D7F}" destId="{403921CB-0606-4834-94BA-81FD1C36D4C7}" srcOrd="0" destOrd="0" parTransId="{F4EF3462-4F9B-4C52-BFAD-E0A2A558038A}" sibTransId="{CF44F66F-5D0F-43B4-9907-9FA69CBAD285}"/>
    <dgm:cxn modelId="{BE58BF7A-F0D8-4FB9-AA6E-DFDB937A465C}" srcId="{C406FB49-4620-43EE-8AFB-74AF8BF92D7F}" destId="{77B3132F-78BC-46E5-ADAB-D76B270A0B79}" srcOrd="2" destOrd="0" parTransId="{8585B542-F890-41FC-BC19-0E1DA9983DAD}" sibTransId="{F8AACD9E-1680-4EB7-8EF7-465768EB50FD}"/>
    <dgm:cxn modelId="{467A50B6-8952-4060-A952-7F9F0D75A82C}" type="presOf" srcId="{DB5E7433-3D53-4C4C-B01F-6206923787A2}" destId="{911D4F5D-4D3E-453A-9C51-04E0BCECC0F8}" srcOrd="0" destOrd="0" presId="urn:microsoft.com/office/officeart/2005/8/layout/StepDownProcess"/>
    <dgm:cxn modelId="{77234C95-6028-47E5-8006-ED95EA73C1F7}" type="presParOf" srcId="{E100FF01-82A2-48B8-BEAC-A604CFD0626E}" destId="{352656A9-7DDF-486A-86CF-7BDBCAD6FCC9}" srcOrd="0" destOrd="0" presId="urn:microsoft.com/office/officeart/2005/8/layout/StepDownProcess"/>
    <dgm:cxn modelId="{CA6678A0-DCE6-41BB-BF4B-0793ECDA1A93}" type="presParOf" srcId="{352656A9-7DDF-486A-86CF-7BDBCAD6FCC9}" destId="{8D761FDC-4C28-4FB5-AB24-165F58B281AE}" srcOrd="0" destOrd="0" presId="urn:microsoft.com/office/officeart/2005/8/layout/StepDownProcess"/>
    <dgm:cxn modelId="{B3AB9B64-9B0C-4226-8A23-A7D0BD92A45A}" type="presParOf" srcId="{352656A9-7DDF-486A-86CF-7BDBCAD6FCC9}" destId="{4BE0307C-0111-465F-A484-E0A0803C35F2}" srcOrd="1" destOrd="0" presId="urn:microsoft.com/office/officeart/2005/8/layout/StepDownProcess"/>
    <dgm:cxn modelId="{E5E82189-A1FF-4847-B0D5-2629B491A268}" type="presParOf" srcId="{352656A9-7DDF-486A-86CF-7BDBCAD6FCC9}" destId="{B7A0A377-694A-495D-A3AD-6DC6D97DC019}" srcOrd="2" destOrd="0" presId="urn:microsoft.com/office/officeart/2005/8/layout/StepDownProcess"/>
    <dgm:cxn modelId="{D592FF58-2E05-4659-930B-D85285969A8E}" type="presParOf" srcId="{E100FF01-82A2-48B8-BEAC-A604CFD0626E}" destId="{50AC54A2-AB72-4F99-9407-02832E411215}" srcOrd="1" destOrd="0" presId="urn:microsoft.com/office/officeart/2005/8/layout/StepDownProcess"/>
    <dgm:cxn modelId="{8A1BD5D9-B751-4861-BF84-FFAEFF86DBCB}" type="presParOf" srcId="{E100FF01-82A2-48B8-BEAC-A604CFD0626E}" destId="{821D1FD8-B4CD-4C69-A31D-5584472C96E4}" srcOrd="2" destOrd="0" presId="urn:microsoft.com/office/officeart/2005/8/layout/StepDownProcess"/>
    <dgm:cxn modelId="{2E73A2E4-BCCB-4320-85BE-7DCD0ED5C7C1}" type="presParOf" srcId="{821D1FD8-B4CD-4C69-A31D-5584472C96E4}" destId="{D9AECA17-A4D1-4C1D-A6A5-AC8E0DD0A96E}" srcOrd="0" destOrd="0" presId="urn:microsoft.com/office/officeart/2005/8/layout/StepDownProcess"/>
    <dgm:cxn modelId="{8CA7BF89-FB6B-4DA6-A215-42F52FCBB33C}" type="presParOf" srcId="{821D1FD8-B4CD-4C69-A31D-5584472C96E4}" destId="{911D4F5D-4D3E-453A-9C51-04E0BCECC0F8}" srcOrd="1" destOrd="0" presId="urn:microsoft.com/office/officeart/2005/8/layout/StepDownProcess"/>
    <dgm:cxn modelId="{92E2050E-78E1-463E-BA2C-039E4E3415B7}" type="presParOf" srcId="{821D1FD8-B4CD-4C69-A31D-5584472C96E4}" destId="{10DFA56B-5207-4E2F-BA29-D2A9A9A614B7}" srcOrd="2" destOrd="0" presId="urn:microsoft.com/office/officeart/2005/8/layout/StepDownProcess"/>
    <dgm:cxn modelId="{36CC01E3-F4FC-4600-BAD4-A353831B7F0A}" type="presParOf" srcId="{E100FF01-82A2-48B8-BEAC-A604CFD0626E}" destId="{D5D6F41D-FB5E-4C77-B528-72E55C17F9D2}" srcOrd="3" destOrd="0" presId="urn:microsoft.com/office/officeart/2005/8/layout/StepDownProcess"/>
    <dgm:cxn modelId="{DAAA0973-3571-459D-8035-828A65AC6A2B}" type="presParOf" srcId="{E100FF01-82A2-48B8-BEAC-A604CFD0626E}" destId="{5F0E8783-3399-4E4D-95AC-211867D0FE2F}" srcOrd="4" destOrd="0" presId="urn:microsoft.com/office/officeart/2005/8/layout/StepDownProcess"/>
    <dgm:cxn modelId="{644AD53A-DBAF-4AB2-9CAE-CA511078A4B1}" type="presParOf" srcId="{5F0E8783-3399-4E4D-95AC-211867D0FE2F}" destId="{F98982D3-59E0-44AA-95BA-0B68AD28A2D7}" srcOrd="0" destOrd="0" presId="urn:microsoft.com/office/officeart/2005/8/layout/StepDownProcess"/>
    <dgm:cxn modelId="{5773F490-C569-4D4F-BCCF-18067D9036BF}" type="presParOf" srcId="{5F0E8783-3399-4E4D-95AC-211867D0FE2F}" destId="{7637BFD4-7477-4AD6-A064-773BDF6214C5}" srcOrd="1" destOrd="0" presId="urn:microsoft.com/office/officeart/2005/8/layout/StepDownProcess"/>
    <dgm:cxn modelId="{532AB22C-05C6-4A38-83CA-4B51224CEC7E}" type="presParOf" srcId="{5F0E8783-3399-4E4D-95AC-211867D0FE2F}" destId="{7D535A2B-B25C-4432-AC44-B3BB6F1BE092}" srcOrd="2" destOrd="0" presId="urn:microsoft.com/office/officeart/2005/8/layout/StepDownProcess"/>
    <dgm:cxn modelId="{D11EE644-59A8-4DE7-B084-84C064A9D4BF}" type="presParOf" srcId="{E100FF01-82A2-48B8-BEAC-A604CFD0626E}" destId="{539958A9-2956-4859-83B6-1305542B7C9E}" srcOrd="5" destOrd="0" presId="urn:microsoft.com/office/officeart/2005/8/layout/StepDownProcess"/>
    <dgm:cxn modelId="{04EFAA98-4813-46F0-B62F-0476CF5F4798}" type="presParOf" srcId="{E100FF01-82A2-48B8-BEAC-A604CFD0626E}" destId="{F8D90A93-1004-4FCD-9243-90BF971D7233}" srcOrd="6" destOrd="0" presId="urn:microsoft.com/office/officeart/2005/8/layout/StepDownProcess"/>
    <dgm:cxn modelId="{21934F61-6ECF-4190-8DF3-A4E7904A5083}" type="presParOf" srcId="{F8D90A93-1004-4FCD-9243-90BF971D7233}" destId="{B9B6FD8C-3917-4541-A45A-0574741088AC}" srcOrd="0" destOrd="0" presId="urn:microsoft.com/office/officeart/2005/8/layout/StepDownProcess"/>
    <dgm:cxn modelId="{45D4EA50-237D-4665-A02B-1AE455CA1178}" type="presParOf" srcId="{F8D90A93-1004-4FCD-9243-90BF971D7233}" destId="{609EB3F9-56CB-42B3-BFC3-11E49F09DE39}" srcOrd="1" destOrd="0" presId="urn:microsoft.com/office/officeart/2005/8/layout/StepDownProcess"/>
    <dgm:cxn modelId="{FDCC0E87-0314-4151-9105-7D20E1CB8BCB}" type="presParOf" srcId="{F8D90A93-1004-4FCD-9243-90BF971D7233}" destId="{F43D80FC-84B1-4323-851F-48337B5EFE8B}" srcOrd="2" destOrd="0" presId="urn:microsoft.com/office/officeart/2005/8/layout/StepDownProcess"/>
    <dgm:cxn modelId="{6A6C8005-0ADA-49D8-9867-75A3B1FD44AB}" type="presParOf" srcId="{E100FF01-82A2-48B8-BEAC-A604CFD0626E}" destId="{FC19BAAF-B9B6-44CE-86D6-066D05947F90}" srcOrd="7" destOrd="0" presId="urn:microsoft.com/office/officeart/2005/8/layout/StepDownProcess"/>
    <dgm:cxn modelId="{47B49F66-B9AB-41CA-AB5B-BFCE132F1B9B}" type="presParOf" srcId="{E100FF01-82A2-48B8-BEAC-A604CFD0626E}" destId="{DAC15459-0A75-4592-9C50-CEEB3DC7D855}" srcOrd="8" destOrd="0" presId="urn:microsoft.com/office/officeart/2005/8/layout/StepDownProcess"/>
    <dgm:cxn modelId="{D014B4DD-649A-40D6-AB9A-4B28CF5E7828}" type="presParOf" srcId="{DAC15459-0A75-4592-9C50-CEEB3DC7D855}" destId="{72FA6343-85E4-49E8-A3FA-43851BB81E9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6FB49-4620-43EE-8AFB-74AF8BF92D7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03921CB-0606-4834-94BA-81FD1C36D4C7}">
      <dgm:prSet phldrT="[Tekst]"/>
      <dgm:spPr/>
      <dgm:t>
        <a:bodyPr/>
        <a:lstStyle/>
        <a:p>
          <a:r>
            <a:rPr lang="nl-NL" dirty="0"/>
            <a:t>Leegstand</a:t>
          </a:r>
        </a:p>
      </dgm:t>
    </dgm:pt>
    <dgm:pt modelId="{F4EF3462-4F9B-4C52-BFAD-E0A2A558038A}" type="parTrans" cxnId="{5DF23933-284F-481B-9B2C-F205D1522118}">
      <dgm:prSet/>
      <dgm:spPr/>
      <dgm:t>
        <a:bodyPr/>
        <a:lstStyle/>
        <a:p>
          <a:endParaRPr lang="nl-NL"/>
        </a:p>
      </dgm:t>
    </dgm:pt>
    <dgm:pt modelId="{CF44F66F-5D0F-43B4-9907-9FA69CBAD285}" type="sibTrans" cxnId="{5DF23933-284F-481B-9B2C-F205D1522118}">
      <dgm:prSet/>
      <dgm:spPr/>
      <dgm:t>
        <a:bodyPr/>
        <a:lstStyle/>
        <a:p>
          <a:endParaRPr lang="nl-NL"/>
        </a:p>
      </dgm:t>
    </dgm:pt>
    <dgm:pt modelId="{DB5E7433-3D53-4C4C-B01F-6206923787A2}">
      <dgm:prSet phldrT="[Tekst]"/>
      <dgm:spPr/>
      <dgm:t>
        <a:bodyPr/>
        <a:lstStyle/>
        <a:p>
          <a:r>
            <a:rPr lang="nl-NL" dirty="0"/>
            <a:t>Vraag</a:t>
          </a:r>
        </a:p>
      </dgm:t>
    </dgm:pt>
    <dgm:pt modelId="{2D672416-E53E-41CD-812B-8542E731E641}" type="parTrans" cxnId="{0C88595E-C48D-4B49-B657-3023018A1085}">
      <dgm:prSet/>
      <dgm:spPr/>
      <dgm:t>
        <a:bodyPr/>
        <a:lstStyle/>
        <a:p>
          <a:endParaRPr lang="nl-NL"/>
        </a:p>
      </dgm:t>
    </dgm:pt>
    <dgm:pt modelId="{0BADFDD4-12A0-488A-B6F1-B747198A74CF}" type="sibTrans" cxnId="{0C88595E-C48D-4B49-B657-3023018A1085}">
      <dgm:prSet/>
      <dgm:spPr/>
      <dgm:t>
        <a:bodyPr/>
        <a:lstStyle/>
        <a:p>
          <a:endParaRPr lang="nl-NL"/>
        </a:p>
      </dgm:t>
    </dgm:pt>
    <dgm:pt modelId="{77B3132F-78BC-46E5-ADAB-D76B270A0B79}">
      <dgm:prSet phldrT="[Tekst]"/>
      <dgm:spPr/>
      <dgm:t>
        <a:bodyPr/>
        <a:lstStyle/>
        <a:p>
          <a:r>
            <a:rPr lang="nl-NL" dirty="0"/>
            <a:t>Onderzoek</a:t>
          </a:r>
        </a:p>
      </dgm:t>
    </dgm:pt>
    <dgm:pt modelId="{8585B542-F890-41FC-BC19-0E1DA9983DAD}" type="parTrans" cxnId="{BE58BF7A-F0D8-4FB9-AA6E-DFDB937A465C}">
      <dgm:prSet/>
      <dgm:spPr/>
      <dgm:t>
        <a:bodyPr/>
        <a:lstStyle/>
        <a:p>
          <a:endParaRPr lang="nl-NL"/>
        </a:p>
      </dgm:t>
    </dgm:pt>
    <dgm:pt modelId="{F8AACD9E-1680-4EB7-8EF7-465768EB50FD}" type="sibTrans" cxnId="{BE58BF7A-F0D8-4FB9-AA6E-DFDB937A465C}">
      <dgm:prSet/>
      <dgm:spPr/>
      <dgm:t>
        <a:bodyPr/>
        <a:lstStyle/>
        <a:p>
          <a:endParaRPr lang="nl-NL"/>
        </a:p>
      </dgm:t>
    </dgm:pt>
    <dgm:pt modelId="{2E876411-0557-40CF-9B44-E710F8A8BCC5}">
      <dgm:prSet phldrT="[Tekst]"/>
      <dgm:spPr/>
      <dgm:t>
        <a:bodyPr/>
        <a:lstStyle/>
        <a:p>
          <a:r>
            <a:rPr lang="nl-NL" dirty="0"/>
            <a:t>Realisatie</a:t>
          </a:r>
        </a:p>
      </dgm:t>
    </dgm:pt>
    <dgm:pt modelId="{EE93836E-B62E-41B5-A371-CE460DB42A3E}" type="parTrans" cxnId="{DCB210B9-6C10-44F3-A8C6-7FA5CA4D656E}">
      <dgm:prSet/>
      <dgm:spPr/>
      <dgm:t>
        <a:bodyPr/>
        <a:lstStyle/>
        <a:p>
          <a:endParaRPr lang="nl-NL"/>
        </a:p>
      </dgm:t>
    </dgm:pt>
    <dgm:pt modelId="{41C84BBF-68C6-4DFA-A896-7A625C9AB324}" type="sibTrans" cxnId="{DCB210B9-6C10-44F3-A8C6-7FA5CA4D656E}">
      <dgm:prSet/>
      <dgm:spPr/>
      <dgm:t>
        <a:bodyPr/>
        <a:lstStyle/>
        <a:p>
          <a:endParaRPr lang="nl-NL"/>
        </a:p>
      </dgm:t>
    </dgm:pt>
    <dgm:pt modelId="{5AF6601D-8C70-4D6D-9E79-06BFDB3715ED}">
      <dgm:prSet phldrT="[Tekst]"/>
      <dgm:spPr/>
      <dgm:t>
        <a:bodyPr/>
        <a:lstStyle/>
        <a:p>
          <a:r>
            <a:rPr lang="nl-NL" dirty="0"/>
            <a:t>Oplossing</a:t>
          </a:r>
        </a:p>
      </dgm:t>
    </dgm:pt>
    <dgm:pt modelId="{97AB857C-6BD0-44F4-A7CA-2A606EE44228}" type="parTrans" cxnId="{A8E0DF80-3ACC-48C2-90AE-3145C53A34C2}">
      <dgm:prSet/>
      <dgm:spPr/>
      <dgm:t>
        <a:bodyPr/>
        <a:lstStyle/>
        <a:p>
          <a:endParaRPr lang="nl-NL"/>
        </a:p>
      </dgm:t>
    </dgm:pt>
    <dgm:pt modelId="{32913DB1-5711-43C4-A4A0-FF58CC69DCCB}" type="sibTrans" cxnId="{A8E0DF80-3ACC-48C2-90AE-3145C53A34C2}">
      <dgm:prSet/>
      <dgm:spPr/>
      <dgm:t>
        <a:bodyPr/>
        <a:lstStyle/>
        <a:p>
          <a:endParaRPr lang="nl-NL"/>
        </a:p>
      </dgm:t>
    </dgm:pt>
    <dgm:pt modelId="{2ED9FA44-CFFC-41CD-A7FA-30050C87618F}">
      <dgm:prSet phldrT="[Tekst]"/>
      <dgm:spPr/>
      <dgm:t>
        <a:bodyPr/>
        <a:lstStyle/>
        <a:p>
          <a:r>
            <a:rPr lang="nl-NL" dirty="0"/>
            <a:t>Exploitatie</a:t>
          </a:r>
        </a:p>
      </dgm:t>
    </dgm:pt>
    <dgm:pt modelId="{A20C6069-FEE1-4074-BB21-2C185A23BB34}" type="parTrans" cxnId="{0F919E0A-56E3-4E33-B516-3EC6142B89C2}">
      <dgm:prSet/>
      <dgm:spPr/>
      <dgm:t>
        <a:bodyPr/>
        <a:lstStyle/>
        <a:p>
          <a:endParaRPr lang="nl-NL"/>
        </a:p>
      </dgm:t>
    </dgm:pt>
    <dgm:pt modelId="{BF11ED42-65CD-44A2-9BEB-43BFDA14FCB0}" type="sibTrans" cxnId="{0F919E0A-56E3-4E33-B516-3EC6142B89C2}">
      <dgm:prSet/>
      <dgm:spPr/>
      <dgm:t>
        <a:bodyPr/>
        <a:lstStyle/>
        <a:p>
          <a:endParaRPr lang="nl-NL"/>
        </a:p>
      </dgm:t>
    </dgm:pt>
    <dgm:pt modelId="{E100FF01-82A2-48B8-BEAC-A604CFD0626E}" type="pres">
      <dgm:prSet presAssocID="{C406FB49-4620-43EE-8AFB-74AF8BF92D7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352656A9-7DDF-486A-86CF-7BDBCAD6FCC9}" type="pres">
      <dgm:prSet presAssocID="{403921CB-0606-4834-94BA-81FD1C36D4C7}" presName="composite" presStyleCnt="0"/>
      <dgm:spPr/>
    </dgm:pt>
    <dgm:pt modelId="{8D761FDC-4C28-4FB5-AB24-165F58B281AE}" type="pres">
      <dgm:prSet presAssocID="{403921CB-0606-4834-94BA-81FD1C36D4C7}" presName="bentUpArrow1" presStyleLbl="alignImgPlace1" presStyleIdx="0" presStyleCnt="5"/>
      <dgm:spPr/>
    </dgm:pt>
    <dgm:pt modelId="{4BE0307C-0111-465F-A484-E0A0803C35F2}" type="pres">
      <dgm:prSet presAssocID="{403921CB-0606-4834-94BA-81FD1C36D4C7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7A0A377-694A-495D-A3AD-6DC6D97DC019}" type="pres">
      <dgm:prSet presAssocID="{403921CB-0606-4834-94BA-81FD1C36D4C7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0AC54A2-AB72-4F99-9407-02832E411215}" type="pres">
      <dgm:prSet presAssocID="{CF44F66F-5D0F-43B4-9907-9FA69CBAD285}" presName="sibTrans" presStyleCnt="0"/>
      <dgm:spPr/>
    </dgm:pt>
    <dgm:pt modelId="{821D1FD8-B4CD-4C69-A31D-5584472C96E4}" type="pres">
      <dgm:prSet presAssocID="{DB5E7433-3D53-4C4C-B01F-6206923787A2}" presName="composite" presStyleCnt="0"/>
      <dgm:spPr/>
    </dgm:pt>
    <dgm:pt modelId="{D9AECA17-A4D1-4C1D-A6A5-AC8E0DD0A96E}" type="pres">
      <dgm:prSet presAssocID="{DB5E7433-3D53-4C4C-B01F-6206923787A2}" presName="bentUpArrow1" presStyleLbl="alignImgPlace1" presStyleIdx="1" presStyleCnt="5"/>
      <dgm:spPr/>
    </dgm:pt>
    <dgm:pt modelId="{911D4F5D-4D3E-453A-9C51-04E0BCECC0F8}" type="pres">
      <dgm:prSet presAssocID="{DB5E7433-3D53-4C4C-B01F-6206923787A2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0DFA56B-5207-4E2F-BA29-D2A9A9A614B7}" type="pres">
      <dgm:prSet presAssocID="{DB5E7433-3D53-4C4C-B01F-6206923787A2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5D6F41D-FB5E-4C77-B528-72E55C17F9D2}" type="pres">
      <dgm:prSet presAssocID="{0BADFDD4-12A0-488A-B6F1-B747198A74CF}" presName="sibTrans" presStyleCnt="0"/>
      <dgm:spPr/>
    </dgm:pt>
    <dgm:pt modelId="{5F0E8783-3399-4E4D-95AC-211867D0FE2F}" type="pres">
      <dgm:prSet presAssocID="{77B3132F-78BC-46E5-ADAB-D76B270A0B79}" presName="composite" presStyleCnt="0"/>
      <dgm:spPr/>
    </dgm:pt>
    <dgm:pt modelId="{F98982D3-59E0-44AA-95BA-0B68AD28A2D7}" type="pres">
      <dgm:prSet presAssocID="{77B3132F-78BC-46E5-ADAB-D76B270A0B79}" presName="bentUpArrow1" presStyleLbl="alignImgPlace1" presStyleIdx="2" presStyleCnt="5"/>
      <dgm:spPr/>
    </dgm:pt>
    <dgm:pt modelId="{7637BFD4-7477-4AD6-A064-773BDF6214C5}" type="pres">
      <dgm:prSet presAssocID="{77B3132F-78BC-46E5-ADAB-D76B270A0B79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535A2B-B25C-4432-AC44-B3BB6F1BE092}" type="pres">
      <dgm:prSet presAssocID="{77B3132F-78BC-46E5-ADAB-D76B270A0B79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539958A9-2956-4859-83B6-1305542B7C9E}" type="pres">
      <dgm:prSet presAssocID="{F8AACD9E-1680-4EB7-8EF7-465768EB50FD}" presName="sibTrans" presStyleCnt="0"/>
      <dgm:spPr/>
    </dgm:pt>
    <dgm:pt modelId="{F8D90A93-1004-4FCD-9243-90BF971D7233}" type="pres">
      <dgm:prSet presAssocID="{5AF6601D-8C70-4D6D-9E79-06BFDB3715ED}" presName="composite" presStyleCnt="0"/>
      <dgm:spPr/>
    </dgm:pt>
    <dgm:pt modelId="{B9B6FD8C-3917-4541-A45A-0574741088AC}" type="pres">
      <dgm:prSet presAssocID="{5AF6601D-8C70-4D6D-9E79-06BFDB3715ED}" presName="bentUpArrow1" presStyleLbl="alignImgPlace1" presStyleIdx="3" presStyleCnt="5"/>
      <dgm:spPr/>
    </dgm:pt>
    <dgm:pt modelId="{609EB3F9-56CB-42B3-BFC3-11E49F09DE39}" type="pres">
      <dgm:prSet presAssocID="{5AF6601D-8C70-4D6D-9E79-06BFDB3715ED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43D80FC-84B1-4323-851F-48337B5EFE8B}" type="pres">
      <dgm:prSet presAssocID="{5AF6601D-8C70-4D6D-9E79-06BFDB3715ED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FC19BAAF-B9B6-44CE-86D6-066D05947F90}" type="pres">
      <dgm:prSet presAssocID="{32913DB1-5711-43C4-A4A0-FF58CC69DCCB}" presName="sibTrans" presStyleCnt="0"/>
      <dgm:spPr/>
    </dgm:pt>
    <dgm:pt modelId="{DAC15459-0A75-4592-9C50-CEEB3DC7D855}" type="pres">
      <dgm:prSet presAssocID="{2E876411-0557-40CF-9B44-E710F8A8BCC5}" presName="composite" presStyleCnt="0"/>
      <dgm:spPr/>
    </dgm:pt>
    <dgm:pt modelId="{0639B24B-FD5F-49D5-91B2-4481633C86B1}" type="pres">
      <dgm:prSet presAssocID="{2E876411-0557-40CF-9B44-E710F8A8BCC5}" presName="bentUpArrow1" presStyleLbl="alignImgPlace1" presStyleIdx="4" presStyleCnt="5"/>
      <dgm:spPr/>
    </dgm:pt>
    <dgm:pt modelId="{72FA6343-85E4-49E8-A3FA-43851BB81E94}" type="pres">
      <dgm:prSet presAssocID="{2E876411-0557-40CF-9B44-E710F8A8BCC5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B5E0A90-176E-4267-9E87-B6534A282B0D}" type="pres">
      <dgm:prSet presAssocID="{2E876411-0557-40CF-9B44-E710F8A8BCC5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544A8BD-8151-46C0-B495-A913C8E5E513}" type="pres">
      <dgm:prSet presAssocID="{41C84BBF-68C6-4DFA-A896-7A625C9AB324}" presName="sibTrans" presStyleCnt="0"/>
      <dgm:spPr/>
    </dgm:pt>
    <dgm:pt modelId="{1CEE2E62-C9A9-4E94-A3C1-EE3DF13C1982}" type="pres">
      <dgm:prSet presAssocID="{2ED9FA44-CFFC-41CD-A7FA-30050C87618F}" presName="composite" presStyleCnt="0"/>
      <dgm:spPr/>
    </dgm:pt>
    <dgm:pt modelId="{76B8573F-7540-49C7-91A2-E44BFA19A9BC}" type="pres">
      <dgm:prSet presAssocID="{2ED9FA44-CFFC-41CD-A7FA-30050C87618F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A38327B-0AD5-4BE5-BE35-652CD674D594}" type="presOf" srcId="{C406FB49-4620-43EE-8AFB-74AF8BF92D7F}" destId="{E100FF01-82A2-48B8-BEAC-A604CFD0626E}" srcOrd="0" destOrd="0" presId="urn:microsoft.com/office/officeart/2005/8/layout/StepDownProcess"/>
    <dgm:cxn modelId="{EAB1DB66-1A5C-499C-A740-C810462AAD65}" type="presOf" srcId="{2E876411-0557-40CF-9B44-E710F8A8BCC5}" destId="{72FA6343-85E4-49E8-A3FA-43851BB81E94}" srcOrd="0" destOrd="0" presId="urn:microsoft.com/office/officeart/2005/8/layout/StepDownProcess"/>
    <dgm:cxn modelId="{DCB210B9-6C10-44F3-A8C6-7FA5CA4D656E}" srcId="{C406FB49-4620-43EE-8AFB-74AF8BF92D7F}" destId="{2E876411-0557-40CF-9B44-E710F8A8BCC5}" srcOrd="4" destOrd="0" parTransId="{EE93836E-B62E-41B5-A371-CE460DB42A3E}" sibTransId="{41C84BBF-68C6-4DFA-A896-7A625C9AB324}"/>
    <dgm:cxn modelId="{A8E0DF80-3ACC-48C2-90AE-3145C53A34C2}" srcId="{C406FB49-4620-43EE-8AFB-74AF8BF92D7F}" destId="{5AF6601D-8C70-4D6D-9E79-06BFDB3715ED}" srcOrd="3" destOrd="0" parTransId="{97AB857C-6BD0-44F4-A7CA-2A606EE44228}" sibTransId="{32913DB1-5711-43C4-A4A0-FF58CC69DCCB}"/>
    <dgm:cxn modelId="{FE159034-A05F-40ED-97DB-6817A9B0072E}" type="presOf" srcId="{2ED9FA44-CFFC-41CD-A7FA-30050C87618F}" destId="{76B8573F-7540-49C7-91A2-E44BFA19A9BC}" srcOrd="0" destOrd="0" presId="urn:microsoft.com/office/officeart/2005/8/layout/StepDownProcess"/>
    <dgm:cxn modelId="{0C88595E-C48D-4B49-B657-3023018A1085}" srcId="{C406FB49-4620-43EE-8AFB-74AF8BF92D7F}" destId="{DB5E7433-3D53-4C4C-B01F-6206923787A2}" srcOrd="1" destOrd="0" parTransId="{2D672416-E53E-41CD-812B-8542E731E641}" sibTransId="{0BADFDD4-12A0-488A-B6F1-B747198A74CF}"/>
    <dgm:cxn modelId="{0F919E0A-56E3-4E33-B516-3EC6142B89C2}" srcId="{C406FB49-4620-43EE-8AFB-74AF8BF92D7F}" destId="{2ED9FA44-CFFC-41CD-A7FA-30050C87618F}" srcOrd="5" destOrd="0" parTransId="{A20C6069-FEE1-4074-BB21-2C185A23BB34}" sibTransId="{BF11ED42-65CD-44A2-9BEB-43BFDA14FCB0}"/>
    <dgm:cxn modelId="{5DF23933-284F-481B-9B2C-F205D1522118}" srcId="{C406FB49-4620-43EE-8AFB-74AF8BF92D7F}" destId="{403921CB-0606-4834-94BA-81FD1C36D4C7}" srcOrd="0" destOrd="0" parTransId="{F4EF3462-4F9B-4C52-BFAD-E0A2A558038A}" sibTransId="{CF44F66F-5D0F-43B4-9907-9FA69CBAD285}"/>
    <dgm:cxn modelId="{BE58BF7A-F0D8-4FB9-AA6E-DFDB937A465C}" srcId="{C406FB49-4620-43EE-8AFB-74AF8BF92D7F}" destId="{77B3132F-78BC-46E5-ADAB-D76B270A0B79}" srcOrd="2" destOrd="0" parTransId="{8585B542-F890-41FC-BC19-0E1DA9983DAD}" sibTransId="{F8AACD9E-1680-4EB7-8EF7-465768EB50FD}"/>
    <dgm:cxn modelId="{55A44BFE-3155-46C4-BC32-D3015FE84631}" type="presOf" srcId="{403921CB-0606-4834-94BA-81FD1C36D4C7}" destId="{4BE0307C-0111-465F-A484-E0A0803C35F2}" srcOrd="0" destOrd="0" presId="urn:microsoft.com/office/officeart/2005/8/layout/StepDownProcess"/>
    <dgm:cxn modelId="{41E04189-95E7-44AC-9534-1AE6B3D76616}" type="presOf" srcId="{5AF6601D-8C70-4D6D-9E79-06BFDB3715ED}" destId="{609EB3F9-56CB-42B3-BFC3-11E49F09DE39}" srcOrd="0" destOrd="0" presId="urn:microsoft.com/office/officeart/2005/8/layout/StepDownProcess"/>
    <dgm:cxn modelId="{5C41035C-CD4F-4DE3-B228-B7590DC4667D}" type="presOf" srcId="{77B3132F-78BC-46E5-ADAB-D76B270A0B79}" destId="{7637BFD4-7477-4AD6-A064-773BDF6214C5}" srcOrd="0" destOrd="0" presId="urn:microsoft.com/office/officeart/2005/8/layout/StepDownProcess"/>
    <dgm:cxn modelId="{7A8236B0-9FA9-4E1A-84FF-6EE321179672}" type="presOf" srcId="{DB5E7433-3D53-4C4C-B01F-6206923787A2}" destId="{911D4F5D-4D3E-453A-9C51-04E0BCECC0F8}" srcOrd="0" destOrd="0" presId="urn:microsoft.com/office/officeart/2005/8/layout/StepDownProcess"/>
    <dgm:cxn modelId="{3B0349DF-D42B-4037-B8C8-2A4D001F6797}" type="presParOf" srcId="{E100FF01-82A2-48B8-BEAC-A604CFD0626E}" destId="{352656A9-7DDF-486A-86CF-7BDBCAD6FCC9}" srcOrd="0" destOrd="0" presId="urn:microsoft.com/office/officeart/2005/8/layout/StepDownProcess"/>
    <dgm:cxn modelId="{EFAD8864-5F1B-44A0-A32F-D5B69BEF5424}" type="presParOf" srcId="{352656A9-7DDF-486A-86CF-7BDBCAD6FCC9}" destId="{8D761FDC-4C28-4FB5-AB24-165F58B281AE}" srcOrd="0" destOrd="0" presId="urn:microsoft.com/office/officeart/2005/8/layout/StepDownProcess"/>
    <dgm:cxn modelId="{C4BB10FC-0ACE-4B7D-82D2-A4FADDF95453}" type="presParOf" srcId="{352656A9-7DDF-486A-86CF-7BDBCAD6FCC9}" destId="{4BE0307C-0111-465F-A484-E0A0803C35F2}" srcOrd="1" destOrd="0" presId="urn:microsoft.com/office/officeart/2005/8/layout/StepDownProcess"/>
    <dgm:cxn modelId="{C92940B0-99C4-4CFC-89B9-8713E660DB46}" type="presParOf" srcId="{352656A9-7DDF-486A-86CF-7BDBCAD6FCC9}" destId="{B7A0A377-694A-495D-A3AD-6DC6D97DC019}" srcOrd="2" destOrd="0" presId="urn:microsoft.com/office/officeart/2005/8/layout/StepDownProcess"/>
    <dgm:cxn modelId="{B47D3D9A-CA92-4EA1-8683-F8C9218CFA71}" type="presParOf" srcId="{E100FF01-82A2-48B8-BEAC-A604CFD0626E}" destId="{50AC54A2-AB72-4F99-9407-02832E411215}" srcOrd="1" destOrd="0" presId="urn:microsoft.com/office/officeart/2005/8/layout/StepDownProcess"/>
    <dgm:cxn modelId="{3CB4AACC-6247-4FE1-BEE0-041993982847}" type="presParOf" srcId="{E100FF01-82A2-48B8-BEAC-A604CFD0626E}" destId="{821D1FD8-B4CD-4C69-A31D-5584472C96E4}" srcOrd="2" destOrd="0" presId="urn:microsoft.com/office/officeart/2005/8/layout/StepDownProcess"/>
    <dgm:cxn modelId="{1DEB0CFD-3764-4222-A700-E6F13EBAF088}" type="presParOf" srcId="{821D1FD8-B4CD-4C69-A31D-5584472C96E4}" destId="{D9AECA17-A4D1-4C1D-A6A5-AC8E0DD0A96E}" srcOrd="0" destOrd="0" presId="urn:microsoft.com/office/officeart/2005/8/layout/StepDownProcess"/>
    <dgm:cxn modelId="{5845A382-B727-48D8-B204-481E58C54833}" type="presParOf" srcId="{821D1FD8-B4CD-4C69-A31D-5584472C96E4}" destId="{911D4F5D-4D3E-453A-9C51-04E0BCECC0F8}" srcOrd="1" destOrd="0" presId="urn:microsoft.com/office/officeart/2005/8/layout/StepDownProcess"/>
    <dgm:cxn modelId="{BA93F429-93EF-46BB-B705-85CB93AF6B8D}" type="presParOf" srcId="{821D1FD8-B4CD-4C69-A31D-5584472C96E4}" destId="{10DFA56B-5207-4E2F-BA29-D2A9A9A614B7}" srcOrd="2" destOrd="0" presId="urn:microsoft.com/office/officeart/2005/8/layout/StepDownProcess"/>
    <dgm:cxn modelId="{840E6344-2B2C-4E2E-8618-0E40513E9CEB}" type="presParOf" srcId="{E100FF01-82A2-48B8-BEAC-A604CFD0626E}" destId="{D5D6F41D-FB5E-4C77-B528-72E55C17F9D2}" srcOrd="3" destOrd="0" presId="urn:microsoft.com/office/officeart/2005/8/layout/StepDownProcess"/>
    <dgm:cxn modelId="{D1AA9D8F-3BB9-42F0-AB53-1062761B89AD}" type="presParOf" srcId="{E100FF01-82A2-48B8-BEAC-A604CFD0626E}" destId="{5F0E8783-3399-4E4D-95AC-211867D0FE2F}" srcOrd="4" destOrd="0" presId="urn:microsoft.com/office/officeart/2005/8/layout/StepDownProcess"/>
    <dgm:cxn modelId="{8E2B8494-E6B6-42DF-B6D3-F2A5651EDAAA}" type="presParOf" srcId="{5F0E8783-3399-4E4D-95AC-211867D0FE2F}" destId="{F98982D3-59E0-44AA-95BA-0B68AD28A2D7}" srcOrd="0" destOrd="0" presId="urn:microsoft.com/office/officeart/2005/8/layout/StepDownProcess"/>
    <dgm:cxn modelId="{6B5A2362-8D8C-4B22-BBA2-3FD272FD7009}" type="presParOf" srcId="{5F0E8783-3399-4E4D-95AC-211867D0FE2F}" destId="{7637BFD4-7477-4AD6-A064-773BDF6214C5}" srcOrd="1" destOrd="0" presId="urn:microsoft.com/office/officeart/2005/8/layout/StepDownProcess"/>
    <dgm:cxn modelId="{6B2E855A-24ED-46BE-B5CA-CEB2BAC17655}" type="presParOf" srcId="{5F0E8783-3399-4E4D-95AC-211867D0FE2F}" destId="{7D535A2B-B25C-4432-AC44-B3BB6F1BE092}" srcOrd="2" destOrd="0" presId="urn:microsoft.com/office/officeart/2005/8/layout/StepDownProcess"/>
    <dgm:cxn modelId="{22202C52-E5F3-4144-8984-3FEBE4CA4DE7}" type="presParOf" srcId="{E100FF01-82A2-48B8-BEAC-A604CFD0626E}" destId="{539958A9-2956-4859-83B6-1305542B7C9E}" srcOrd="5" destOrd="0" presId="urn:microsoft.com/office/officeart/2005/8/layout/StepDownProcess"/>
    <dgm:cxn modelId="{A3E7AEA2-EA05-4D98-AA1C-5919BD33B2EB}" type="presParOf" srcId="{E100FF01-82A2-48B8-BEAC-A604CFD0626E}" destId="{F8D90A93-1004-4FCD-9243-90BF971D7233}" srcOrd="6" destOrd="0" presId="urn:microsoft.com/office/officeart/2005/8/layout/StepDownProcess"/>
    <dgm:cxn modelId="{EFE0A145-BCF0-41DA-84D7-A1FE46BA3914}" type="presParOf" srcId="{F8D90A93-1004-4FCD-9243-90BF971D7233}" destId="{B9B6FD8C-3917-4541-A45A-0574741088AC}" srcOrd="0" destOrd="0" presId="urn:microsoft.com/office/officeart/2005/8/layout/StepDownProcess"/>
    <dgm:cxn modelId="{1375F676-EC4B-413E-A4B1-199C24F8E383}" type="presParOf" srcId="{F8D90A93-1004-4FCD-9243-90BF971D7233}" destId="{609EB3F9-56CB-42B3-BFC3-11E49F09DE39}" srcOrd="1" destOrd="0" presId="urn:microsoft.com/office/officeart/2005/8/layout/StepDownProcess"/>
    <dgm:cxn modelId="{6AD68CC8-DF31-452B-925B-A4C28325A760}" type="presParOf" srcId="{F8D90A93-1004-4FCD-9243-90BF971D7233}" destId="{F43D80FC-84B1-4323-851F-48337B5EFE8B}" srcOrd="2" destOrd="0" presId="urn:microsoft.com/office/officeart/2005/8/layout/StepDownProcess"/>
    <dgm:cxn modelId="{92343AE8-2630-4502-9E54-7304037800D3}" type="presParOf" srcId="{E100FF01-82A2-48B8-BEAC-A604CFD0626E}" destId="{FC19BAAF-B9B6-44CE-86D6-066D05947F90}" srcOrd="7" destOrd="0" presId="urn:microsoft.com/office/officeart/2005/8/layout/StepDownProcess"/>
    <dgm:cxn modelId="{415C0325-EF35-4273-B314-CD54CD1024FB}" type="presParOf" srcId="{E100FF01-82A2-48B8-BEAC-A604CFD0626E}" destId="{DAC15459-0A75-4592-9C50-CEEB3DC7D855}" srcOrd="8" destOrd="0" presId="urn:microsoft.com/office/officeart/2005/8/layout/StepDownProcess"/>
    <dgm:cxn modelId="{A22ADEFD-BD9C-4D1E-8F4D-A9F8931DF639}" type="presParOf" srcId="{DAC15459-0A75-4592-9C50-CEEB3DC7D855}" destId="{0639B24B-FD5F-49D5-91B2-4481633C86B1}" srcOrd="0" destOrd="0" presId="urn:microsoft.com/office/officeart/2005/8/layout/StepDownProcess"/>
    <dgm:cxn modelId="{5707F829-3241-4AC5-9903-A09ED9E91A9D}" type="presParOf" srcId="{DAC15459-0A75-4592-9C50-CEEB3DC7D855}" destId="{72FA6343-85E4-49E8-A3FA-43851BB81E94}" srcOrd="1" destOrd="0" presId="urn:microsoft.com/office/officeart/2005/8/layout/StepDownProcess"/>
    <dgm:cxn modelId="{6A1965AD-BFD0-46B5-9D73-4DE08DADECE1}" type="presParOf" srcId="{DAC15459-0A75-4592-9C50-CEEB3DC7D855}" destId="{EB5E0A90-176E-4267-9E87-B6534A282B0D}" srcOrd="2" destOrd="0" presId="urn:microsoft.com/office/officeart/2005/8/layout/StepDownProcess"/>
    <dgm:cxn modelId="{254D1B98-48D6-48A9-9195-BBB9E7D15C88}" type="presParOf" srcId="{E100FF01-82A2-48B8-BEAC-A604CFD0626E}" destId="{A544A8BD-8151-46C0-B495-A913C8E5E513}" srcOrd="9" destOrd="0" presId="urn:microsoft.com/office/officeart/2005/8/layout/StepDownProcess"/>
    <dgm:cxn modelId="{30AEFC48-B148-4D14-BB01-C1560CA5E111}" type="presParOf" srcId="{E100FF01-82A2-48B8-BEAC-A604CFD0626E}" destId="{1CEE2E62-C9A9-4E94-A3C1-EE3DF13C1982}" srcOrd="10" destOrd="0" presId="urn:microsoft.com/office/officeart/2005/8/layout/StepDownProcess"/>
    <dgm:cxn modelId="{AA72B8A0-6F87-4CD9-A043-7B02A6435D67}" type="presParOf" srcId="{1CEE2E62-C9A9-4E94-A3C1-EE3DF13C1982}" destId="{76B8573F-7540-49C7-91A2-E44BFA19A9B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61FDC-4C28-4FB5-AB24-165F58B281AE}">
      <dsp:nvSpPr>
        <dsp:cNvPr id="0" name=""/>
        <dsp:cNvSpPr/>
      </dsp:nvSpPr>
      <dsp:spPr>
        <a:xfrm rot="5400000">
          <a:off x="719031" y="872876"/>
          <a:ext cx="759651" cy="8648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0307C-0111-465F-A484-E0A0803C35F2}">
      <dsp:nvSpPr>
        <dsp:cNvPr id="0" name=""/>
        <dsp:cNvSpPr/>
      </dsp:nvSpPr>
      <dsp:spPr>
        <a:xfrm>
          <a:off x="517770" y="30787"/>
          <a:ext cx="1278805" cy="89512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Huisvestings-vraag</a:t>
          </a:r>
        </a:p>
      </dsp:txBody>
      <dsp:txXfrm>
        <a:off x="561474" y="74491"/>
        <a:ext cx="1191397" cy="807714"/>
      </dsp:txXfrm>
    </dsp:sp>
    <dsp:sp modelId="{B7A0A377-694A-495D-A3AD-6DC6D97DC019}">
      <dsp:nvSpPr>
        <dsp:cNvPr id="0" name=""/>
        <dsp:cNvSpPr/>
      </dsp:nvSpPr>
      <dsp:spPr>
        <a:xfrm>
          <a:off x="1796575" y="116158"/>
          <a:ext cx="930081" cy="72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ECA17-A4D1-4C1D-A6A5-AC8E0DD0A96E}">
      <dsp:nvSpPr>
        <dsp:cNvPr id="0" name=""/>
        <dsp:cNvSpPr/>
      </dsp:nvSpPr>
      <dsp:spPr>
        <a:xfrm rot="5400000">
          <a:off x="1779297" y="1878394"/>
          <a:ext cx="759651" cy="8648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D4F5D-4D3E-453A-9C51-04E0BCECC0F8}">
      <dsp:nvSpPr>
        <dsp:cNvPr id="0" name=""/>
        <dsp:cNvSpPr/>
      </dsp:nvSpPr>
      <dsp:spPr>
        <a:xfrm>
          <a:off x="1578036" y="1036305"/>
          <a:ext cx="1278805" cy="89512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Samenwerking</a:t>
          </a:r>
        </a:p>
      </dsp:txBody>
      <dsp:txXfrm>
        <a:off x="1621740" y="1080009"/>
        <a:ext cx="1191397" cy="807714"/>
      </dsp:txXfrm>
    </dsp:sp>
    <dsp:sp modelId="{10DFA56B-5207-4E2F-BA29-D2A9A9A614B7}">
      <dsp:nvSpPr>
        <dsp:cNvPr id="0" name=""/>
        <dsp:cNvSpPr/>
      </dsp:nvSpPr>
      <dsp:spPr>
        <a:xfrm>
          <a:off x="2856841" y="1121675"/>
          <a:ext cx="930081" cy="72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982D3-59E0-44AA-95BA-0B68AD28A2D7}">
      <dsp:nvSpPr>
        <dsp:cNvPr id="0" name=""/>
        <dsp:cNvSpPr/>
      </dsp:nvSpPr>
      <dsp:spPr>
        <a:xfrm rot="5400000">
          <a:off x="2839563" y="2883911"/>
          <a:ext cx="759651" cy="8648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7BFD4-7477-4AD6-A064-773BDF6214C5}">
      <dsp:nvSpPr>
        <dsp:cNvPr id="0" name=""/>
        <dsp:cNvSpPr/>
      </dsp:nvSpPr>
      <dsp:spPr>
        <a:xfrm>
          <a:off x="2638301" y="2041823"/>
          <a:ext cx="1278805" cy="89512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Onderzoek</a:t>
          </a:r>
        </a:p>
      </dsp:txBody>
      <dsp:txXfrm>
        <a:off x="2682005" y="2085527"/>
        <a:ext cx="1191397" cy="807714"/>
      </dsp:txXfrm>
    </dsp:sp>
    <dsp:sp modelId="{7D535A2B-B25C-4432-AC44-B3BB6F1BE092}">
      <dsp:nvSpPr>
        <dsp:cNvPr id="0" name=""/>
        <dsp:cNvSpPr/>
      </dsp:nvSpPr>
      <dsp:spPr>
        <a:xfrm>
          <a:off x="3917107" y="2127193"/>
          <a:ext cx="930081" cy="72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6FD8C-3917-4541-A45A-0574741088AC}">
      <dsp:nvSpPr>
        <dsp:cNvPr id="0" name=""/>
        <dsp:cNvSpPr/>
      </dsp:nvSpPr>
      <dsp:spPr>
        <a:xfrm rot="5400000">
          <a:off x="3899828" y="3889429"/>
          <a:ext cx="759651" cy="8648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EB3F9-56CB-42B3-BFC3-11E49F09DE39}">
      <dsp:nvSpPr>
        <dsp:cNvPr id="0" name=""/>
        <dsp:cNvSpPr/>
      </dsp:nvSpPr>
      <dsp:spPr>
        <a:xfrm>
          <a:off x="3698567" y="3047341"/>
          <a:ext cx="1278805" cy="89512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Realisatie</a:t>
          </a:r>
        </a:p>
      </dsp:txBody>
      <dsp:txXfrm>
        <a:off x="3742271" y="3091045"/>
        <a:ext cx="1191397" cy="807714"/>
      </dsp:txXfrm>
    </dsp:sp>
    <dsp:sp modelId="{F43D80FC-84B1-4323-851F-48337B5EFE8B}">
      <dsp:nvSpPr>
        <dsp:cNvPr id="0" name=""/>
        <dsp:cNvSpPr/>
      </dsp:nvSpPr>
      <dsp:spPr>
        <a:xfrm>
          <a:off x="4977372" y="3132711"/>
          <a:ext cx="930081" cy="723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A6343-85E4-49E8-A3FA-43851BB81E94}">
      <dsp:nvSpPr>
        <dsp:cNvPr id="0" name=""/>
        <dsp:cNvSpPr/>
      </dsp:nvSpPr>
      <dsp:spPr>
        <a:xfrm>
          <a:off x="4758833" y="4052858"/>
          <a:ext cx="1278805" cy="89512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/>
            <a:t>Exploitatie</a:t>
          </a:r>
        </a:p>
      </dsp:txBody>
      <dsp:txXfrm>
        <a:off x="4802537" y="4096562"/>
        <a:ext cx="1191397" cy="807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61FDC-4C28-4FB5-AB24-165F58B281AE}">
      <dsp:nvSpPr>
        <dsp:cNvPr id="0" name=""/>
        <dsp:cNvSpPr/>
      </dsp:nvSpPr>
      <dsp:spPr>
        <a:xfrm rot="5400000">
          <a:off x="716154" y="731874"/>
          <a:ext cx="629979" cy="7172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0307C-0111-465F-A484-E0A0803C35F2}">
      <dsp:nvSpPr>
        <dsp:cNvPr id="0" name=""/>
        <dsp:cNvSpPr/>
      </dsp:nvSpPr>
      <dsp:spPr>
        <a:xfrm>
          <a:off x="549248" y="33529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Leegstand</a:t>
          </a:r>
        </a:p>
      </dsp:txBody>
      <dsp:txXfrm>
        <a:off x="585492" y="69773"/>
        <a:ext cx="988026" cy="669837"/>
      </dsp:txXfrm>
    </dsp:sp>
    <dsp:sp modelId="{B7A0A377-694A-495D-A3AD-6DC6D97DC019}">
      <dsp:nvSpPr>
        <dsp:cNvPr id="0" name=""/>
        <dsp:cNvSpPr/>
      </dsp:nvSpPr>
      <dsp:spPr>
        <a:xfrm>
          <a:off x="1609763" y="104326"/>
          <a:ext cx="771317" cy="59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ECA17-A4D1-4C1D-A6A5-AC8E0DD0A96E}">
      <dsp:nvSpPr>
        <dsp:cNvPr id="0" name=""/>
        <dsp:cNvSpPr/>
      </dsp:nvSpPr>
      <dsp:spPr>
        <a:xfrm rot="5400000">
          <a:off x="1595434" y="1565751"/>
          <a:ext cx="629979" cy="7172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D4F5D-4D3E-453A-9C51-04E0BCECC0F8}">
      <dsp:nvSpPr>
        <dsp:cNvPr id="0" name=""/>
        <dsp:cNvSpPr/>
      </dsp:nvSpPr>
      <dsp:spPr>
        <a:xfrm>
          <a:off x="1428527" y="867406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Vraag</a:t>
          </a:r>
        </a:p>
      </dsp:txBody>
      <dsp:txXfrm>
        <a:off x="1464771" y="903650"/>
        <a:ext cx="988026" cy="669837"/>
      </dsp:txXfrm>
    </dsp:sp>
    <dsp:sp modelId="{10DFA56B-5207-4E2F-BA29-D2A9A9A614B7}">
      <dsp:nvSpPr>
        <dsp:cNvPr id="0" name=""/>
        <dsp:cNvSpPr/>
      </dsp:nvSpPr>
      <dsp:spPr>
        <a:xfrm>
          <a:off x="2489042" y="938203"/>
          <a:ext cx="771317" cy="59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982D3-59E0-44AA-95BA-0B68AD28A2D7}">
      <dsp:nvSpPr>
        <dsp:cNvPr id="0" name=""/>
        <dsp:cNvSpPr/>
      </dsp:nvSpPr>
      <dsp:spPr>
        <a:xfrm rot="5400000">
          <a:off x="2474713" y="2399628"/>
          <a:ext cx="629979" cy="7172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7BFD4-7477-4AD6-A064-773BDF6214C5}">
      <dsp:nvSpPr>
        <dsp:cNvPr id="0" name=""/>
        <dsp:cNvSpPr/>
      </dsp:nvSpPr>
      <dsp:spPr>
        <a:xfrm>
          <a:off x="2307807" y="1701283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Onderzoek</a:t>
          </a:r>
        </a:p>
      </dsp:txBody>
      <dsp:txXfrm>
        <a:off x="2344051" y="1737527"/>
        <a:ext cx="988026" cy="669837"/>
      </dsp:txXfrm>
    </dsp:sp>
    <dsp:sp modelId="{7D535A2B-B25C-4432-AC44-B3BB6F1BE092}">
      <dsp:nvSpPr>
        <dsp:cNvPr id="0" name=""/>
        <dsp:cNvSpPr/>
      </dsp:nvSpPr>
      <dsp:spPr>
        <a:xfrm>
          <a:off x="3368322" y="1772080"/>
          <a:ext cx="771317" cy="59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6FD8C-3917-4541-A45A-0574741088AC}">
      <dsp:nvSpPr>
        <dsp:cNvPr id="0" name=""/>
        <dsp:cNvSpPr/>
      </dsp:nvSpPr>
      <dsp:spPr>
        <a:xfrm rot="5400000">
          <a:off x="3353993" y="3233505"/>
          <a:ext cx="629979" cy="7172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EB3F9-56CB-42B3-BFC3-11E49F09DE39}">
      <dsp:nvSpPr>
        <dsp:cNvPr id="0" name=""/>
        <dsp:cNvSpPr/>
      </dsp:nvSpPr>
      <dsp:spPr>
        <a:xfrm>
          <a:off x="3187086" y="2535160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Oplossing</a:t>
          </a:r>
        </a:p>
      </dsp:txBody>
      <dsp:txXfrm>
        <a:off x="3223330" y="2571404"/>
        <a:ext cx="988026" cy="669837"/>
      </dsp:txXfrm>
    </dsp:sp>
    <dsp:sp modelId="{F43D80FC-84B1-4323-851F-48337B5EFE8B}">
      <dsp:nvSpPr>
        <dsp:cNvPr id="0" name=""/>
        <dsp:cNvSpPr/>
      </dsp:nvSpPr>
      <dsp:spPr>
        <a:xfrm>
          <a:off x="4247601" y="2605957"/>
          <a:ext cx="771317" cy="59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9B24B-FD5F-49D5-91B2-4481633C86B1}">
      <dsp:nvSpPr>
        <dsp:cNvPr id="0" name=""/>
        <dsp:cNvSpPr/>
      </dsp:nvSpPr>
      <dsp:spPr>
        <a:xfrm rot="5400000">
          <a:off x="4233272" y="4067382"/>
          <a:ext cx="629979" cy="7172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A6343-85E4-49E8-A3FA-43851BB81E94}">
      <dsp:nvSpPr>
        <dsp:cNvPr id="0" name=""/>
        <dsp:cNvSpPr/>
      </dsp:nvSpPr>
      <dsp:spPr>
        <a:xfrm>
          <a:off x="4066366" y="3369036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Realisatie</a:t>
          </a:r>
        </a:p>
      </dsp:txBody>
      <dsp:txXfrm>
        <a:off x="4102610" y="3405280"/>
        <a:ext cx="988026" cy="669837"/>
      </dsp:txXfrm>
    </dsp:sp>
    <dsp:sp modelId="{EB5E0A90-176E-4267-9E87-B6534A282B0D}">
      <dsp:nvSpPr>
        <dsp:cNvPr id="0" name=""/>
        <dsp:cNvSpPr/>
      </dsp:nvSpPr>
      <dsp:spPr>
        <a:xfrm>
          <a:off x="5126881" y="3439834"/>
          <a:ext cx="771317" cy="59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8573F-7540-49C7-91A2-E44BFA19A9BC}">
      <dsp:nvSpPr>
        <dsp:cNvPr id="0" name=""/>
        <dsp:cNvSpPr/>
      </dsp:nvSpPr>
      <dsp:spPr>
        <a:xfrm>
          <a:off x="4945645" y="4202913"/>
          <a:ext cx="1060514" cy="7423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/>
            <a:t>Exploitatie</a:t>
          </a:r>
        </a:p>
      </dsp:txBody>
      <dsp:txXfrm>
        <a:off x="4981889" y="4239157"/>
        <a:ext cx="988026" cy="669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FB88C90-14B6-4369-B123-3D9EB7D206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7EA83D-383E-4FE1-8907-16829EFCA8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76976-F6B6-4F37-938A-354854C6FFD5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E36C0D-653C-4839-882E-A57C20224A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13EB421-E815-4A1C-879C-89E8427381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B5C91-6489-460E-A674-43371364B4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954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DB8C3-8C6B-44DA-876E-50EA7BF3DBD0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65F31-DC41-45AC-B01E-FC8C3E50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4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A2622-2811-4A68-B294-47934235C01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ADC25-6551-4CC8-B3C3-C83B29812DF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86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E0AA4CB-757A-46A4-AD15-664BC87D3E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99998"/>
            <a:ext cx="12192000" cy="552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5526000"/>
            <a:ext cx="12192000" cy="900000"/>
          </a:xfrm>
          <a:solidFill>
            <a:schemeClr val="tx2"/>
          </a:solidFill>
        </p:spPr>
        <p:txBody>
          <a:bodyPr lIns="540000" tIns="0" rIns="4320000" bIns="0">
            <a:noAutofit/>
          </a:bodyPr>
          <a:lstStyle>
            <a:lvl1pPr algn="l">
              <a:lnSpc>
                <a:spcPct val="90000"/>
              </a:lnSpc>
              <a:defRPr sz="3200" b="0"/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B84608E-527B-46EF-9972-2356A02FC0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0" y="5631051"/>
            <a:ext cx="304499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0DB122B6-ECE0-4888-AE03-9ABE0BD74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0" y="5928955"/>
            <a:ext cx="3044996" cy="184666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29BEAB6-47C4-4E05-A806-A136581FC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0" y="6165304"/>
            <a:ext cx="3044996" cy="1692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100"/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2092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7CAFB4-8655-43E1-BA08-D682E761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B8B031-E6B4-436B-8C52-B39C6F111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8537705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73B7C-5A6E-4282-9ACB-BC7BE361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FCAADF-CAF8-494C-8CE8-027DA16A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EA29BD-2690-47D9-A305-FF0C0EAF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DC71AD-CF59-41C0-95B5-BF562D41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8D56-B66B-452F-82AD-E490A69C1FF5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337480-8ECE-4C0E-995D-9D9AB026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1E5F2-8335-4311-A5B6-F932171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4855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7382B-E8BA-476C-9A52-83C7D180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52B170-1C51-459E-952D-D6B6EFE4C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555BF-E4DB-4623-809E-DA7D7192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598B-BD76-4A91-8847-F9229949344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9358D3-315A-4737-9BAE-736B707C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33497A-3C91-49EE-B5FE-3B67DFC5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524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FC217B-0E32-40CA-9D88-C12EEDD78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1B0DC1-5532-41E6-9803-735BF77C9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3B4458-7264-4C3F-9560-D446225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062E-A9F7-4ACB-BBB5-289558A7B8BC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B0B7BC-3876-4A73-BC18-A295319A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547ED6-C463-449E-BA13-C3979D67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5213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805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6221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1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7401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3894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6261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8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7C38A591-C166-4F89-A4CA-97B8E35C3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7376966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8141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4169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2161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961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32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  <a:solidFill>
            <a:schemeClr val="tx2"/>
          </a:solidFill>
        </p:spPr>
        <p:txBody>
          <a:bodyPr lIns="540000" tIns="0" rIns="540000" bIns="540000" anchor="b" anchorCtr="0">
            <a:noAutofit/>
          </a:bodyPr>
          <a:lstStyle>
            <a:lvl1pPr algn="r">
              <a:lnSpc>
                <a:spcPct val="100000"/>
              </a:lnSpc>
              <a:defRPr sz="4000" b="0"/>
            </a:lvl1pPr>
          </a:lstStyle>
          <a:p>
            <a:r>
              <a:rPr lang="nl-NL" dirty="0"/>
              <a:t>[afsluitgroet]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0BEBD5-771B-4798-85E1-8D0FF756A7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4221088"/>
            <a:ext cx="2952403" cy="160084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l-NL" dirty="0"/>
              <a:t>Naam</a:t>
            </a:r>
            <a:br>
              <a:rPr lang="nl-NL" dirty="0"/>
            </a:br>
            <a:r>
              <a:rPr lang="nl-NL" dirty="0"/>
              <a:t>E-mailadres</a:t>
            </a:r>
            <a:br>
              <a:rPr lang="nl-NL" dirty="0"/>
            </a:br>
            <a:r>
              <a:rPr lang="nl-NL" dirty="0"/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14331954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E0AA4CB-757A-46A4-AD15-664BC87D3E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99998"/>
            <a:ext cx="12192000" cy="552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5526000"/>
            <a:ext cx="12192000" cy="900000"/>
          </a:xfrm>
          <a:solidFill>
            <a:schemeClr val="tx2"/>
          </a:solidFill>
        </p:spPr>
        <p:txBody>
          <a:bodyPr lIns="540000" tIns="0" rIns="4320000" bIns="0">
            <a:noAutofit/>
          </a:bodyPr>
          <a:lstStyle>
            <a:lvl1pPr algn="l">
              <a:lnSpc>
                <a:spcPct val="90000"/>
              </a:lnSpc>
              <a:defRPr sz="3200" b="0"/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871D1691-BCF0-486B-8681-7F03DFC0E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0" y="5631051"/>
            <a:ext cx="304499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7AC0429-97FC-44A3-A30E-20E8A7E36D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0" y="5928955"/>
            <a:ext cx="3044996" cy="184666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6CD0A8E1-0231-4AD3-A46C-B95C1A68E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0" y="6165304"/>
            <a:ext cx="3044996" cy="1692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47703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ACEDE28-3FC3-4171-AD62-4CBAB4DC92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</p:spPr>
        <p:txBody>
          <a:bodyPr lIns="900000" tIns="0" rIns="540000" bIns="2412000" anchor="b" anchorCtr="0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BF43F38D-C0BC-4F67-A72B-49A573E37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518262"/>
            <a:ext cx="10393200" cy="566922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515F965-9A42-493B-AB84-BE8043E500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5230019"/>
            <a:ext cx="4824536" cy="3077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F45212D7-3596-45B2-80B5-775D7F704A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5602390"/>
            <a:ext cx="482453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0C2D07B-395A-458B-BDA4-36F0123C5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5913204"/>
            <a:ext cx="4824536" cy="21544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983466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ullets /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71B407-ED98-42E8-A65D-566D6AB55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928711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19304-613D-4D47-A003-DA70EE37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D998F-9E7E-4224-81A9-268889C0D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94921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443450"/>
            <a:ext cx="75738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D08A09F1-73A5-4FBC-9A4F-5316977F1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830233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75744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6CDF5AD-6340-4F70-A092-03B26F9F69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85757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</p:spPr>
        <p:txBody>
          <a:bodyPr lIns="900000" tIns="0" rIns="540000" bIns="2412000" anchor="b" anchorCtr="0">
            <a:no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489058A8-EAB1-495F-BCA4-8E50FB326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518262"/>
            <a:ext cx="10393200" cy="566922"/>
          </a:xfrm>
        </p:spPr>
        <p:txBody>
          <a:bodyPr lIns="0" r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3ED20F-77DD-46EA-A6C7-4C1C2835A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5230019"/>
            <a:ext cx="4824536" cy="3077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58757BB9-5C88-4B9F-9E32-0F1E1A4E04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5602390"/>
            <a:ext cx="482453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C3282038-BACA-4FA2-BBBD-F88196BB59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5913204"/>
            <a:ext cx="4824536" cy="21544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36076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F4254A1B-B225-44B1-9927-3D718455C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44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C7FF7818-ECB9-4F19-923F-B51A2C036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48411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B8D60D-F13C-499A-8674-F13F4ED82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3200" y="144345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25B324CE-4AD9-48EF-8656-BB8B2DF32B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285625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12192000" cy="5346000"/>
          </a:xfrm>
          <a:solidFill>
            <a:schemeClr val="accent6"/>
          </a:solidFill>
        </p:spPr>
        <p:txBody>
          <a:bodyPr lIns="1440000" tIns="720000"/>
          <a:lstStyle>
            <a:lvl1pPr marL="0" indent="0" algn="l">
              <a:buNone/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4192" y="1749888"/>
            <a:ext cx="4367808" cy="4005224"/>
          </a:xfrm>
          <a:solidFill>
            <a:schemeClr val="bg1">
              <a:alpha val="90000"/>
            </a:schemeClr>
          </a:solidFill>
        </p:spPr>
        <p:txBody>
          <a:bodyPr lIns="360000" tIns="180000" rIns="180000" bIns="180000" anchor="ctr" anchorCtr="0"/>
          <a:lstStyle>
            <a:lvl1pPr marL="0" indent="0">
              <a:buNone/>
              <a:defRPr sz="3200"/>
            </a:lvl1pPr>
          </a:lstStyle>
          <a:p>
            <a:pPr lvl="0"/>
            <a:r>
              <a:rPr lang="nl-NL" dirty="0"/>
              <a:t>[quote]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DC1F296-718B-42C2-AA56-767721AF8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960599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7CAFB4-8655-43E1-BA08-D682E761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1BAB09-717E-4F12-A73B-648CC9947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165051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7F1ECCB6-C482-438D-8BDF-402589D35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826963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261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  <a:solidFill>
            <a:schemeClr val="tx2"/>
          </a:solidFill>
        </p:spPr>
        <p:txBody>
          <a:bodyPr lIns="540000" tIns="0" rIns="540000" bIns="540000" anchor="b" anchorCtr="0">
            <a:noAutofit/>
          </a:bodyPr>
          <a:lstStyle>
            <a:lvl1pPr algn="r">
              <a:lnSpc>
                <a:spcPct val="100000"/>
              </a:lnSpc>
              <a:defRPr sz="4000" b="0"/>
            </a:lvl1pPr>
          </a:lstStyle>
          <a:p>
            <a:r>
              <a:rPr lang="nl-NL" dirty="0"/>
              <a:t>[afsluitgroet]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7F152348-DA4F-4055-B693-BB0658565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4221088"/>
            <a:ext cx="2952403" cy="160084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br>
              <a:rPr lang="nl-NL" dirty="0"/>
            </a:br>
            <a:r>
              <a:rPr lang="nl-NL" dirty="0"/>
              <a:t>E-mailadres</a:t>
            </a:r>
            <a:br>
              <a:rPr lang="nl-NL" dirty="0"/>
            </a:br>
            <a:r>
              <a:rPr lang="nl-NL" dirty="0"/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2394322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E0AA4CB-757A-46A4-AD15-664BC87D3E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99998"/>
            <a:ext cx="12192000" cy="552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5526000"/>
            <a:ext cx="12192000" cy="900000"/>
          </a:xfrm>
          <a:solidFill>
            <a:schemeClr val="tx2"/>
          </a:solidFill>
        </p:spPr>
        <p:txBody>
          <a:bodyPr lIns="540000" tIns="0" rIns="4320000" bIns="0">
            <a:noAutofit/>
          </a:bodyPr>
          <a:lstStyle>
            <a:lvl1pPr algn="l">
              <a:lnSpc>
                <a:spcPct val="90000"/>
              </a:lnSpc>
              <a:defRPr sz="3200" b="0"/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0F944679-6007-4215-A9EA-FCF0D4D08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0" y="5631051"/>
            <a:ext cx="304499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76C25313-A82D-4BCE-8959-C4217B1A3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0" y="5928955"/>
            <a:ext cx="3044996" cy="184666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AB27689-FF21-40B2-97EE-8189AA3B8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0" y="6165304"/>
            <a:ext cx="3044996" cy="1692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422310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FEA58F0-7125-4307-8B70-62891B542B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</p:spPr>
        <p:txBody>
          <a:bodyPr lIns="900000" tIns="0" rIns="540000" bIns="2412000" anchor="b" anchorCtr="0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8ABC5A54-87E0-4487-A38D-1110B7901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518262"/>
            <a:ext cx="10393200" cy="566922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B89F705-6248-4913-86D5-2EE184AAC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5230019"/>
            <a:ext cx="4824536" cy="3077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234F797-570E-4CBB-AA0E-E6C87611E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5602390"/>
            <a:ext cx="482453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1671F4D-119C-49FA-9ADB-4F7F1EA02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5913204"/>
            <a:ext cx="4824536" cy="21544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3164972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ullets /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A79636-9691-4AD0-A676-A4E1D672C1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33270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ullets /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10F590-AF15-4242-833A-ED92541C0B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719528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19304-613D-4D47-A003-DA70EE37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4A365D-0575-46FC-A700-CB2A663B3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830946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443450"/>
            <a:ext cx="75738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3E1C19EB-3CA9-4135-9AAE-105DAB80F2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599698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75744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74B3168-D668-4287-8610-F3682BE22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684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F4254A1B-B225-44B1-9927-3D718455C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44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F5AED02F-991A-4A95-840B-C1414392B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000919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B8D60D-F13C-499A-8674-F13F4ED82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3200" y="144345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E895A42-4090-48C5-BB2C-A86A915535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78983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12192000" cy="5346000"/>
          </a:xfrm>
          <a:solidFill>
            <a:schemeClr val="accent6"/>
          </a:solidFill>
        </p:spPr>
        <p:txBody>
          <a:bodyPr lIns="1440000" tIns="720000"/>
          <a:lstStyle>
            <a:lvl1pPr marL="0" indent="0" algn="l">
              <a:buNone/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4192" y="1749888"/>
            <a:ext cx="4367808" cy="4005224"/>
          </a:xfrm>
          <a:solidFill>
            <a:schemeClr val="bg1">
              <a:alpha val="90000"/>
            </a:schemeClr>
          </a:solidFill>
        </p:spPr>
        <p:txBody>
          <a:bodyPr lIns="360000" tIns="180000" rIns="180000" bIns="180000" anchor="ctr" anchorCtr="0"/>
          <a:lstStyle>
            <a:lvl1pPr marL="0" indent="0">
              <a:buNone/>
              <a:defRPr sz="3200"/>
            </a:lvl1pPr>
          </a:lstStyle>
          <a:p>
            <a:pPr lvl="0"/>
            <a:r>
              <a:rPr lang="nl-NL" dirty="0"/>
              <a:t>[quote]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67A9270-E7B4-4D31-8643-B9EF7360F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611217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7CAFB4-8655-43E1-BA08-D682E761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4C3535-14AA-4485-BA29-DF3E19C1AF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597361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5EE49D64-9E0F-408E-974F-95641AF05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360963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40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  <a:solidFill>
            <a:schemeClr val="tx2"/>
          </a:solidFill>
        </p:spPr>
        <p:txBody>
          <a:bodyPr lIns="540000" tIns="0" rIns="540000" bIns="540000" anchor="b" anchorCtr="0">
            <a:noAutofit/>
          </a:bodyPr>
          <a:lstStyle>
            <a:lvl1pPr algn="r">
              <a:lnSpc>
                <a:spcPct val="100000"/>
              </a:lnSpc>
              <a:defRPr sz="4000" b="0"/>
            </a:lvl1pPr>
          </a:lstStyle>
          <a:p>
            <a:r>
              <a:rPr lang="nl-NL" dirty="0"/>
              <a:t>[afsluitgroet]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BACFAADB-4FF1-433F-87D8-459BD3C0A8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4221088"/>
            <a:ext cx="2952403" cy="160084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br>
              <a:rPr lang="nl-NL" dirty="0"/>
            </a:br>
            <a:r>
              <a:rPr lang="nl-NL" dirty="0"/>
              <a:t>E-mailadres</a:t>
            </a:r>
            <a:br>
              <a:rPr lang="nl-NL" dirty="0"/>
            </a:br>
            <a:r>
              <a:rPr lang="nl-NL" dirty="0"/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360719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19304-613D-4D47-A003-DA70EE37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80292D-3435-4EEE-BEF7-02D262E4F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677619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43200" y="979200"/>
            <a:ext cx="10905600" cy="4161600"/>
          </a:xfrm>
        </p:spPr>
        <p:txBody>
          <a:bodyPr lIns="270000" tIns="270000" rIns="270000" anchor="b" anchorCtr="0"/>
          <a:lstStyle>
            <a:lvl1pPr algn="r">
              <a:lnSpc>
                <a:spcPts val="4300"/>
              </a:lnSpc>
              <a:defRPr sz="42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[afsluitgroet]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43200" y="5230800"/>
            <a:ext cx="10905600" cy="892800"/>
          </a:xfrm>
          <a:prstGeom prst="rect">
            <a:avLst/>
          </a:prstGeom>
          <a:solidFill>
            <a:schemeClr val="accent2"/>
          </a:solidFill>
        </p:spPr>
        <p:txBody>
          <a:bodyPr lIns="270000" tIns="180000" rIns="270000" bIns="360000">
            <a:noAutofit/>
          </a:bodyPr>
          <a:lstStyle>
            <a:lvl1pPr marL="0" indent="0" algn="l">
              <a:buNone/>
              <a:defRPr sz="15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[naam]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643200" y="5140800"/>
            <a:ext cx="109056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643199" y="5670000"/>
            <a:ext cx="10905600" cy="215900"/>
          </a:xfrm>
          <a:solidFill>
            <a:schemeClr val="accent2">
              <a:alpha val="0"/>
            </a:schemeClr>
          </a:solidFill>
        </p:spPr>
        <p:txBody>
          <a:bodyPr lIns="270000" tIns="0" rIns="270000" bIns="0">
            <a:normAutofit/>
          </a:bodyPr>
          <a:lstStyle>
            <a:lvl1pPr marL="0" indent="0">
              <a:spcAft>
                <a:spcPts val="0"/>
              </a:spcAft>
              <a:buNone/>
              <a:defRPr sz="1300" i="1">
                <a:solidFill>
                  <a:schemeClr val="bg2"/>
                </a:solidFill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 marL="720000" indent="0">
              <a:buNone/>
              <a:defRPr>
                <a:solidFill>
                  <a:schemeClr val="bg1"/>
                </a:solidFill>
              </a:defRPr>
            </a:lvl3pPr>
            <a:lvl4pPr marL="1152000" indent="0">
              <a:buNone/>
              <a:defRPr>
                <a:solidFill>
                  <a:schemeClr val="bg1"/>
                </a:solidFill>
              </a:defRPr>
            </a:lvl4pPr>
            <a:lvl5pPr marL="158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[functie]</a:t>
            </a:r>
          </a:p>
        </p:txBody>
      </p:sp>
    </p:spTree>
    <p:extLst>
      <p:ext uri="{BB962C8B-B14F-4D97-AF65-F5344CB8AC3E}">
        <p14:creationId xmlns:p14="http://schemas.microsoft.com/office/powerpoint/2010/main" val="96106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883200" y="2250000"/>
            <a:ext cx="10425600" cy="3643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9045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E0AA4CB-757A-46A4-AD15-664BC87D3E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99998"/>
            <a:ext cx="12192000" cy="552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5526000"/>
            <a:ext cx="12192000" cy="900000"/>
          </a:xfrm>
          <a:solidFill>
            <a:schemeClr val="tx2"/>
          </a:solidFill>
        </p:spPr>
        <p:txBody>
          <a:bodyPr lIns="540000" tIns="0" rIns="4320000" bIns="0">
            <a:noAutofit/>
          </a:bodyPr>
          <a:lstStyle>
            <a:lvl1pPr algn="l">
              <a:lnSpc>
                <a:spcPct val="90000"/>
              </a:lnSpc>
              <a:defRPr sz="3200" b="0"/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5F0B65C-9082-41E0-92E5-4FEB2185AF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0" y="5631051"/>
            <a:ext cx="304499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44BDCA9-3450-4419-B9F1-F52D37D68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0" y="5928955"/>
            <a:ext cx="3044996" cy="184666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0502E042-8D51-4D3C-ACFE-2B4ED6677A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0" y="6165304"/>
            <a:ext cx="3044996" cy="1692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1205270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850A6F9-7424-4C09-92F8-7838601748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</p:spPr>
        <p:txBody>
          <a:bodyPr lIns="900000" tIns="0" rIns="540000" bIns="2412000" anchor="b" anchorCtr="0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51E216A4-CDFC-49D4-97D5-A007E084C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518262"/>
            <a:ext cx="10393200" cy="566922"/>
          </a:xfr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CB23193D-8579-43F1-9244-BC597F165A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5230019"/>
            <a:ext cx="4824536" cy="30777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4E2A2038-910B-403F-85F0-679EB29014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5602390"/>
            <a:ext cx="4824536" cy="246221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[functie]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34B639AD-23D4-4E34-BE00-DA7E6E9D37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5913204"/>
            <a:ext cx="4824536" cy="21544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[datum]</a:t>
            </a:r>
          </a:p>
        </p:txBody>
      </p:sp>
    </p:spTree>
    <p:extLst>
      <p:ext uri="{BB962C8B-B14F-4D97-AF65-F5344CB8AC3E}">
        <p14:creationId xmlns:p14="http://schemas.microsoft.com/office/powerpoint/2010/main" val="281512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ullets /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7AFB7B-9990-4204-99C9-1962351032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261117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11113200" cy="48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19304-613D-4D47-A003-DA70EE37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79A648-79FF-49E3-AA9C-DBD00F2CC9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370522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443450"/>
            <a:ext cx="75738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58BF57A-69A6-4B39-A092-D1B27289D8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906643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75744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EFE0A8F1-8A49-4B7F-B967-FB3FBB2559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270148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F4254A1B-B225-44B1-9927-3D718455C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44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1E461B87-3098-407A-B097-28C8FD7CB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331036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B8D60D-F13C-499A-8674-F13F4ED82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3200" y="1443450"/>
            <a:ext cx="3600000" cy="48600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FCBA2EF3-B036-45C0-8AC0-D472E3C436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428025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443450"/>
            <a:ext cx="75738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9FF4036-D7AB-431B-BCAE-43ED5D79C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270734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12192000" cy="5346000"/>
          </a:xfrm>
          <a:solidFill>
            <a:schemeClr val="accent6"/>
          </a:solidFill>
        </p:spPr>
        <p:txBody>
          <a:bodyPr lIns="1440000" tIns="720000"/>
          <a:lstStyle>
            <a:lvl1pPr marL="0" indent="0" algn="l">
              <a:buNone/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4192" y="1749888"/>
            <a:ext cx="4367808" cy="4005224"/>
          </a:xfrm>
          <a:solidFill>
            <a:schemeClr val="bg1">
              <a:alpha val="90000"/>
            </a:schemeClr>
          </a:solidFill>
        </p:spPr>
        <p:txBody>
          <a:bodyPr lIns="360000" tIns="180000" rIns="180000" bIns="180000" anchor="ctr" anchorCtr="0"/>
          <a:lstStyle>
            <a:lvl1pPr marL="0" indent="0">
              <a:buNone/>
              <a:defRPr sz="3200"/>
            </a:lvl1pPr>
          </a:lstStyle>
          <a:p>
            <a:pPr lvl="0"/>
            <a:r>
              <a:rPr lang="nl-NL" dirty="0"/>
              <a:t>[quote]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89E39BA-E9D2-4D67-8D83-F4F6F3941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573366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7CAFB4-8655-43E1-BA08-D682E761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8CBB53-6D44-4435-AA80-446B75944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323289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B96C7866-8AF2-4A5D-8E3E-D162CD15D0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111798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66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900000"/>
            <a:ext cx="12192000" cy="5526000"/>
          </a:xfrm>
          <a:solidFill>
            <a:schemeClr val="tx2"/>
          </a:solidFill>
        </p:spPr>
        <p:txBody>
          <a:bodyPr lIns="540000" tIns="0" rIns="540000" bIns="540000" anchor="b" anchorCtr="0">
            <a:noAutofit/>
          </a:bodyPr>
          <a:lstStyle>
            <a:lvl1pPr algn="r">
              <a:lnSpc>
                <a:spcPct val="100000"/>
              </a:lnSpc>
              <a:defRPr sz="4000" b="0"/>
            </a:lvl1pPr>
          </a:lstStyle>
          <a:p>
            <a:r>
              <a:rPr lang="nl-NL" dirty="0"/>
              <a:t>[afsluitgroet]</a:t>
            </a:r>
          </a:p>
        </p:txBody>
      </p:sp>
      <p:pic>
        <p:nvPicPr>
          <p:cNvPr id="2051" name="Picture 3" descr="C:\Users\spanj\AppData\Local\Temp\msohtmlclip1\02\clip_image002.png">
            <a:extLst>
              <a:ext uri="{FF2B5EF4-FFF2-40B4-BE49-F238E27FC236}">
                <a16:creationId xmlns:a16="http://schemas.microsoft.com/office/drawing/2014/main" id="{1BA39E01-CB82-402B-9998-8D549D436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00" y="340462"/>
            <a:ext cx="28098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panj\AppData\Local\Temp\msohtmlclip1\02\clip_image001.png">
            <a:extLst>
              <a:ext uri="{FF2B5EF4-FFF2-40B4-BE49-F238E27FC236}">
                <a16:creationId xmlns:a16="http://schemas.microsoft.com/office/drawing/2014/main" id="{889E6A39-76F9-4B2D-9CDD-543FCCCA2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7124"/>
            <a:ext cx="2771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BA76A2E-C9AA-4F24-9D5C-ABECF5A9544F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D3AF5DFC-83E6-4A38-A3A9-CBFAAFC5E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4221088"/>
            <a:ext cx="2952403" cy="160084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  <a:br>
              <a:rPr lang="nl-NL" dirty="0"/>
            </a:br>
            <a:r>
              <a:rPr lang="nl-NL" dirty="0"/>
              <a:t>E-mailadres</a:t>
            </a:r>
            <a:br>
              <a:rPr lang="nl-NL" dirty="0"/>
            </a:br>
            <a:r>
              <a:rPr lang="nl-NL" dirty="0"/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860241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17601" y="450851"/>
            <a:ext cx="6769100" cy="587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txBody>
          <a:bodyPr wrap="none" anchor="ctr" anchorCtr="0"/>
          <a:lstStyle>
            <a:lvl1pPr algn="l">
              <a:defRPr sz="2800">
                <a:solidFill>
                  <a:srgbClr val="D4007C"/>
                </a:solidFill>
                <a:latin typeface="Variable-Black"/>
                <a:cs typeface="Variable-Black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1109498" y="1568450"/>
            <a:ext cx="9844869" cy="46291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Variable-Black"/>
                <a:cs typeface="Variable-Black"/>
              </a:defRPr>
            </a:lvl1pPr>
            <a:lvl2pPr>
              <a:defRPr>
                <a:latin typeface="Variable-Black"/>
                <a:cs typeface="Variable-Black"/>
              </a:defRPr>
            </a:lvl2pPr>
            <a:lvl3pPr>
              <a:defRPr>
                <a:latin typeface="Variable-Black"/>
                <a:cs typeface="Variable-Black"/>
              </a:defRPr>
            </a:lvl3pPr>
            <a:lvl4pPr>
              <a:defRPr>
                <a:latin typeface="Variable-Black"/>
                <a:cs typeface="Variable-Black"/>
              </a:defRPr>
            </a:lvl4pPr>
            <a:lvl5pPr>
              <a:defRPr>
                <a:latin typeface="Variable-Black"/>
                <a:cs typeface="Variable-Black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5921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117601" y="450851"/>
            <a:ext cx="6769100" cy="587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txBody>
          <a:bodyPr wrap="none" anchor="ctr" anchorCtr="0"/>
          <a:lstStyle>
            <a:lvl1pPr algn="l">
              <a:defRPr sz="2800">
                <a:solidFill>
                  <a:srgbClr val="D4007C"/>
                </a:solidFill>
                <a:latin typeface="Variable-Black"/>
                <a:cs typeface="Variable-Black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3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1109498" y="1567799"/>
            <a:ext cx="9844868" cy="4629802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Variable-Black"/>
                <a:cs typeface="Variable-Black"/>
              </a:defRPr>
            </a:lvl1pPr>
            <a:lvl2pPr>
              <a:defRPr>
                <a:latin typeface="Variable-Black"/>
                <a:cs typeface="Variable-Black"/>
              </a:defRPr>
            </a:lvl2pPr>
            <a:lvl3pPr>
              <a:defRPr>
                <a:latin typeface="Variable-Black"/>
                <a:cs typeface="Variable-Black"/>
              </a:defRPr>
            </a:lvl3pPr>
            <a:lvl4pPr>
              <a:defRPr>
                <a:latin typeface="Variable-Black"/>
                <a:cs typeface="Variable-Black"/>
              </a:defRPr>
            </a:lvl4pPr>
            <a:lvl5pPr>
              <a:defRPr>
                <a:latin typeface="Variable-Black"/>
                <a:cs typeface="Variable-Black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65256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117601" y="450851"/>
            <a:ext cx="6769100" cy="587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txBody>
          <a:bodyPr wrap="none" anchor="ctr" anchorCtr="0"/>
          <a:lstStyle>
            <a:lvl1pPr algn="l">
              <a:defRPr sz="2800">
                <a:solidFill>
                  <a:srgbClr val="D4007C"/>
                </a:solidFill>
                <a:latin typeface="Variable-Black"/>
                <a:cs typeface="Variable-Black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7" name="Tijdelijke aanduiding voor grafiek 5"/>
          <p:cNvSpPr>
            <a:spLocks noGrp="1"/>
          </p:cNvSpPr>
          <p:nvPr>
            <p:ph type="chart" sz="quarter" idx="11"/>
          </p:nvPr>
        </p:nvSpPr>
        <p:spPr>
          <a:xfrm>
            <a:off x="1117601" y="1568450"/>
            <a:ext cx="9836151" cy="4629150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Variable-Black"/>
                <a:cs typeface="Variable-Black"/>
              </a:defRPr>
            </a:lvl1pPr>
          </a:lstStyle>
          <a:p>
            <a:pPr lv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04393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575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6CC86-F3C4-4DB5-8BA7-6316D0FF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6A19DC-1CDE-4555-9FEF-BFCF0DAA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9C46EE-B066-4227-9563-8B3769F3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B567-FD96-41CA-B006-968B5366464B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0D949F-4B35-454B-8F53-8591F63A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4E32E-12D5-4988-A660-BC823FD0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42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75744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232B7DF-AFD9-477A-8C5B-7F7C0F6D8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000012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A0BE-1F45-4D21-94A2-D7BC73B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D5F60-6051-4A26-90FE-C3BE57A2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2E8D5-D9F2-47A7-B72D-A7D4479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B396-2FA4-474A-93C3-EF2DF838B2E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9683C4-D5E1-4CFB-9A6E-954BADD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E1503E-ACD0-4A14-8636-2BE16FC4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222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B3753-B3C4-4F12-B220-C0AC88F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E80829-78DF-43A0-BA21-53D951B2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410BC4-EC01-4DC2-A625-C3CE1B56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B193-C20C-43FE-9468-22FC4D543526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12C31D-B64B-4DA2-ABAB-C9E9A998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E7592C-F13F-49CE-A5E7-52A8725B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98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16E3D-987F-4248-B411-32157B70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0E1B6-4577-4352-9E18-FAA06C16C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267014-9D51-42A2-8386-8A57C97EB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515B64-9163-4829-9C12-267EB1A5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0576-9564-4E77-A65D-D74AEADFB67A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C5A49C-DE5A-4184-BC21-FC622B2E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C0DD43-1A30-42AC-B6AE-6EEC0256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975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D4D8F-9B99-4A9A-923C-8D201C3B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8D7906-7591-49A9-BFC9-0CBDF6E2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49310C-BAAD-42BB-9A3E-D244B43D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070DDF-2BE9-451A-B6E3-A117EE699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5CEB54-9831-4B22-B90C-2A3CA29A6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09DC84E-089D-4BE6-9E9E-15C6A0C3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289-CB5C-4EB6-AA75-A2D5F0AAFEF6}" type="datetime1">
              <a:rPr lang="nl-NL" smtClean="0"/>
              <a:t>2-12-2019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E0FDF-35DA-48CF-BBAC-5D702F7F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E2985B-D776-4C53-B3B1-4BA4E09C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4986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C32B8-C572-4373-8BA4-58226D33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067CB-9A00-4147-99F1-C9E30362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D658-9D2C-4FB9-8F96-45E2E08139A8}" type="datetime1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375BAA-8156-4CA3-B17A-77B31579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9D737F-BF52-4E15-8CA5-7796101A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953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5C9C19-0D25-4294-9C1A-9DB84300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2AA3-EAB6-4606-A7B1-047A8605C568}" type="datetime1">
              <a:rPr lang="nl-NL" smtClean="0"/>
              <a:t>2-12-2019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28C866-380B-4BA4-80FF-B816E92B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054155-681A-4914-A0C7-36E622CF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135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6C244-DC03-42A6-92AC-6F80433F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65378-7F0B-4C57-AC4E-DA0D68B2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A39A87-CDAC-4998-AE06-781B4F88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13DF4C-4528-42AE-89D2-7D965CD3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6027-C762-49AB-9B86-443B1FF908CC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601D72-C2A4-4393-8CD0-2C88215F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62584A-6055-477A-84E9-0A3698E5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994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73B7C-5A6E-4282-9ACB-BC7BE361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FCAADF-CAF8-494C-8CE8-027DA16A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EA29BD-2690-47D9-A305-FF0C0EAF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DC71AD-CF59-41C0-95B5-BF562D41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8D56-B66B-452F-82AD-E490A69C1FF5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337480-8ECE-4C0E-995D-9D9AB026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1E5F2-8335-4311-A5B6-F932171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909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7382B-E8BA-476C-9A52-83C7D180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52B170-1C51-459E-952D-D6B6EFE4C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555BF-E4DB-4623-809E-DA7D7192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598B-BD76-4A91-8847-F9229949344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9358D3-315A-4737-9BAE-736B707C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33497A-3C91-49EE-B5FE-3B67DFC5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902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FC217B-0E32-40CA-9D88-C12EEDD78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1B0DC1-5532-41E6-9803-735BF77C9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3B4458-7264-4C3F-9560-D446225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062E-A9F7-4ACB-BBB5-289558A7B8BC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B0B7BC-3876-4A73-BC18-A295319A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547ED6-C463-449E-BA13-C3979D67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34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ekst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EE136C-A1CB-4C75-AB37-6F7F7E8F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F4254A1B-B225-44B1-9927-3D718455C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440000"/>
            <a:ext cx="36000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DACF8B63-4FFA-4AA5-94A1-9F4059A9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760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B9C29F23-EF5B-49E5-ACBE-F382D42AFA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4400" y="1440000"/>
            <a:ext cx="36000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99133D32-CF37-4231-9245-DEAEA4B02C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3281889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6CC86-F3C4-4DB5-8BA7-6316D0FF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6A19DC-1CDE-4555-9FEF-BFCF0DAA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9C46EE-B066-4227-9563-8B3769F3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B567-FD96-41CA-B006-968B5366464B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0D949F-4B35-454B-8F53-8591F63A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4E32E-12D5-4988-A660-BC823FD0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531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A0BE-1F45-4D21-94A2-D7BC73B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D5F60-6051-4A26-90FE-C3BE57A2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2E8D5-D9F2-47A7-B72D-A7D4479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B396-2FA4-474A-93C3-EF2DF838B2E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9683C4-D5E1-4CFB-9A6E-954BADD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E1503E-ACD0-4A14-8636-2BE16FC4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4943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B3753-B3C4-4F12-B220-C0AC88F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E80829-78DF-43A0-BA21-53D951B2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410BC4-EC01-4DC2-A625-C3CE1B56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B193-C20C-43FE-9468-22FC4D543526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12C31D-B64B-4DA2-ABAB-C9E9A998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E7592C-F13F-49CE-A5E7-52A8725B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326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16E3D-987F-4248-B411-32157B70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0E1B6-4577-4352-9E18-FAA06C16C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267014-9D51-42A2-8386-8A57C97EB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515B64-9163-4829-9C12-267EB1A5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0576-9564-4E77-A65D-D74AEADFB67A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C5A49C-DE5A-4184-BC21-FC622B2E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C0DD43-1A30-42AC-B6AE-6EEC0256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242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D4D8F-9B99-4A9A-923C-8D201C3B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8D7906-7591-49A9-BFC9-0CBDF6E2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49310C-BAAD-42BB-9A3E-D244B43D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070DDF-2BE9-451A-B6E3-A117EE699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5CEB54-9831-4B22-B90C-2A3CA29A6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09DC84E-089D-4BE6-9E9E-15C6A0C3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289-CB5C-4EB6-AA75-A2D5F0AAFEF6}" type="datetime1">
              <a:rPr lang="nl-NL" smtClean="0"/>
              <a:t>2-12-2019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E0FDF-35DA-48CF-BBAC-5D702F7F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E2985B-D776-4C53-B3B1-4BA4E09C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438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C32B8-C572-4373-8BA4-58226D33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067CB-9A00-4147-99F1-C9E30362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D658-9D2C-4FB9-8F96-45E2E08139A8}" type="datetime1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375BAA-8156-4CA3-B17A-77B31579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9D737F-BF52-4E15-8CA5-7796101A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4342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5C9C19-0D25-4294-9C1A-9DB84300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2AA3-EAB6-4606-A7B1-047A8605C568}" type="datetime1">
              <a:rPr lang="nl-NL" smtClean="0"/>
              <a:t>2-12-2019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28C866-380B-4BA4-80FF-B816E92B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054155-681A-4914-A0C7-36E622CF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1637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6C244-DC03-42A6-92AC-6F80433F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65378-7F0B-4C57-AC4E-DA0D68B2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A39A87-CDAC-4998-AE06-781B4F88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13DF4C-4528-42AE-89D2-7D965CD3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6027-C762-49AB-9B86-443B1FF908CC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601D72-C2A4-4393-8CD0-2C88215F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62584A-6055-477A-84E9-0A3698E5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933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73B7C-5A6E-4282-9ACB-BC7BE361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FCAADF-CAF8-494C-8CE8-027DA16A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EA29BD-2690-47D9-A305-FF0C0EAF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DC71AD-CF59-41C0-95B5-BF562D41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8D56-B66B-452F-82AD-E490A69C1FF5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337480-8ECE-4C0E-995D-9D9AB026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1E5F2-8335-4311-A5B6-F932171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9065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7382B-E8BA-476C-9A52-83C7D180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52B170-1C51-459E-952D-D6B6EFE4C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555BF-E4DB-4623-809E-DA7D7192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598B-BD76-4A91-8847-F9229949344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9358D3-315A-4737-9BAE-736B707C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33497A-3C91-49EE-B5FE-3B67DFC5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2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8800" y="1440000"/>
            <a:ext cx="36000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3704400" cy="5346000"/>
          </a:xfrm>
          <a:solidFill>
            <a:schemeClr val="accent6"/>
          </a:solidFill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B8D60D-F13C-499A-8674-F13F4ED82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3200" y="1443450"/>
            <a:ext cx="3600000" cy="48600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098C2CAC-C1D7-4C63-811D-E9014FF37B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9037355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FC217B-0E32-40CA-9D88-C12EEDD78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1B0DC1-5532-41E6-9803-735BF77C9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3B4458-7264-4C3F-9560-D446225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062E-A9F7-4ACB-BBB5-289558A7B8BC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B0B7BC-3876-4A73-BC18-A295319A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547ED6-C463-449E-BA13-C3979D67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013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6CC86-F3C4-4DB5-8BA7-6316D0FF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6A19DC-1CDE-4555-9FEF-BFCF0DAA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9C46EE-B066-4227-9563-8B3769F3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B567-FD96-41CA-B006-968B5366464B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0D949F-4B35-454B-8F53-8591F63A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4E32E-12D5-4988-A660-BC823FD0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8385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A0BE-1F45-4D21-94A2-D7BC73B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D5F60-6051-4A26-90FE-C3BE57A2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2E8D5-D9F2-47A7-B72D-A7D4479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B396-2FA4-474A-93C3-EF2DF838B2E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9683C4-D5E1-4CFB-9A6E-954BADD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E1503E-ACD0-4A14-8636-2BE16FC4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617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B3753-B3C4-4F12-B220-C0AC88F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E80829-78DF-43A0-BA21-53D951B2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410BC4-EC01-4DC2-A625-C3CE1B56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B193-C20C-43FE-9468-22FC4D543526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12C31D-B64B-4DA2-ABAB-C9E9A998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E7592C-F13F-49CE-A5E7-52A8725B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3600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16E3D-987F-4248-B411-32157B70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0E1B6-4577-4352-9E18-FAA06C16C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267014-9D51-42A2-8386-8A57C97EB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515B64-9163-4829-9C12-267EB1A5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0576-9564-4E77-A65D-D74AEADFB67A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C5A49C-DE5A-4184-BC21-FC622B2E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C0DD43-1A30-42AC-B6AE-6EEC0256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04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D4D8F-9B99-4A9A-923C-8D201C3B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8D7906-7591-49A9-BFC9-0CBDF6E2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49310C-BAAD-42BB-9A3E-D244B43D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070DDF-2BE9-451A-B6E3-A117EE699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5CEB54-9831-4B22-B90C-2A3CA29A6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09DC84E-089D-4BE6-9E9E-15C6A0C3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289-CB5C-4EB6-AA75-A2D5F0AAFEF6}" type="datetime1">
              <a:rPr lang="nl-NL" smtClean="0"/>
              <a:t>2-12-2019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E0FDF-35DA-48CF-BBAC-5D702F7F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E2985B-D776-4C53-B3B1-4BA4E09C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398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C32B8-C572-4373-8BA4-58226D33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067CB-9A00-4147-99F1-C9E30362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D658-9D2C-4FB9-8F96-45E2E08139A8}" type="datetime1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375BAA-8156-4CA3-B17A-77B31579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9D737F-BF52-4E15-8CA5-7796101A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1931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5C9C19-0D25-4294-9C1A-9DB84300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2AA3-EAB6-4606-A7B1-047A8605C568}" type="datetime1">
              <a:rPr lang="nl-NL" smtClean="0"/>
              <a:t>2-12-2019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28C866-380B-4BA4-80FF-B816E92B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054155-681A-4914-A0C7-36E622CF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8720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6C244-DC03-42A6-92AC-6F80433F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65378-7F0B-4C57-AC4E-DA0D68B2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A39A87-CDAC-4998-AE06-781B4F88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13DF4C-4528-42AE-89D2-7D965CD3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6027-C762-49AB-9B86-443B1FF908CC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601D72-C2A4-4393-8CD0-2C88215F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62584A-6055-477A-84E9-0A3698E5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291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73B7C-5A6E-4282-9ACB-BC7BE361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FCAADF-CAF8-494C-8CE8-027DA16A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EA29BD-2690-47D9-A305-FF0C0EAF8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DC71AD-CF59-41C0-95B5-BF562D41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8D56-B66B-452F-82AD-E490A69C1FF5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337480-8ECE-4C0E-995D-9D9AB026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D1E5F2-8335-4311-A5B6-F932171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85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AABF6-DB0C-4F9D-92A5-FB325597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9459AD-39A8-45E7-9615-44E8027A7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79500"/>
            <a:ext cx="12192000" cy="5346000"/>
          </a:xfrm>
          <a:solidFill>
            <a:schemeClr val="accent6"/>
          </a:solidFill>
        </p:spPr>
        <p:txBody>
          <a:bodyPr lIns="1440000" tIns="720000"/>
          <a:lstStyle>
            <a:lvl1pPr marL="0" indent="0" algn="l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20B04-EF84-4E59-A1D6-7E3FA0CF5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4192" y="1749888"/>
            <a:ext cx="4367808" cy="4005224"/>
          </a:xfrm>
          <a:solidFill>
            <a:schemeClr val="bg1">
              <a:alpha val="90000"/>
            </a:schemeClr>
          </a:solidFill>
        </p:spPr>
        <p:txBody>
          <a:bodyPr lIns="360000" tIns="180000" rIns="180000" bIns="180000" anchor="ctr" anchorCtr="0"/>
          <a:lstStyle>
            <a:lvl1pPr marL="0" indent="0">
              <a:buNone/>
              <a:defRPr sz="3200"/>
            </a:lvl1pPr>
          </a:lstStyle>
          <a:p>
            <a:pPr lvl="0"/>
            <a:r>
              <a:rPr lang="nl-NL" dirty="0"/>
              <a:t>[quote]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55F7959-7AFD-4FCC-AB0E-FE315A7C6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2304" y="6426000"/>
            <a:ext cx="2820896" cy="432000"/>
          </a:xfrm>
        </p:spPr>
        <p:txBody>
          <a:bodyPr anchor="ctr" anchorCtr="0"/>
          <a:lstStyle>
            <a:lvl1pPr marL="0" indent="0" algn="r"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[Twitter hashtag]</a:t>
            </a:r>
          </a:p>
        </p:txBody>
      </p:sp>
    </p:spTree>
    <p:extLst>
      <p:ext uri="{BB962C8B-B14F-4D97-AF65-F5344CB8AC3E}">
        <p14:creationId xmlns:p14="http://schemas.microsoft.com/office/powerpoint/2010/main" val="24444980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7382B-E8BA-476C-9A52-83C7D180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52B170-1C51-459E-952D-D6B6EFE4C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555BF-E4DB-4623-809E-DA7D7192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598B-BD76-4A91-8847-F9229949344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9358D3-315A-4737-9BAE-736B707C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33497A-3C91-49EE-B5FE-3B67DFC5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1317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FC217B-0E32-40CA-9D88-C12EEDD78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1B0DC1-5532-41E6-9803-735BF77C9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3B4458-7264-4C3F-9560-D446225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062E-A9F7-4ACB-BBB5-289558A7B8BC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B0B7BC-3876-4A73-BC18-A295319A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547ED6-C463-449E-BA13-C3979D67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582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6CC86-F3C4-4DB5-8BA7-6316D0FF5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6A19DC-1CDE-4555-9FEF-BFCF0DAA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9C46EE-B066-4227-9563-8B3769F3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B567-FD96-41CA-B006-968B5366464B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0D949F-4B35-454B-8F53-8591F63A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4E32E-12D5-4988-A660-BC823FD0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5399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A0BE-1F45-4D21-94A2-D7BC73B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D5F60-6051-4A26-90FE-C3BE57A2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2E8D5-D9F2-47A7-B72D-A7D4479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B396-2FA4-474A-93C3-EF2DF838B2E2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9683C4-D5E1-4CFB-9A6E-954BADD0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E1503E-ACD0-4A14-8636-2BE16FC4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6224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B3753-B3C4-4F12-B220-C0AC88F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E80829-78DF-43A0-BA21-53D951B2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410BC4-EC01-4DC2-A625-C3CE1B56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B193-C20C-43FE-9468-22FC4D543526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12C31D-B64B-4DA2-ABAB-C9E9A998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E7592C-F13F-49CE-A5E7-52A8725B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771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16E3D-987F-4248-B411-32157B70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0E1B6-4577-4352-9E18-FAA06C16C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267014-9D51-42A2-8386-8A57C97EB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515B64-9163-4829-9C12-267EB1A5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C0576-9564-4E77-A65D-D74AEADFB67A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C5A49C-DE5A-4184-BC21-FC622B2E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C0DD43-1A30-42AC-B6AE-6EEC0256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8637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D4D8F-9B99-4A9A-923C-8D201C3B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8D7906-7591-49A9-BFC9-0CBDF6E2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49310C-BAAD-42BB-9A3E-D244B43D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070DDF-2BE9-451A-B6E3-A117EE699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5CEB54-9831-4B22-B90C-2A3CA29A6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09DC84E-089D-4BE6-9E9E-15C6A0C3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289-CB5C-4EB6-AA75-A2D5F0AAFEF6}" type="datetime1">
              <a:rPr lang="nl-NL" smtClean="0"/>
              <a:t>2-12-2019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E0FDF-35DA-48CF-BBAC-5D702F7F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E2985B-D776-4C53-B3B1-4BA4E09C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6677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C32B8-C572-4373-8BA4-58226D33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067CB-9A00-4147-99F1-C9E30362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D658-9D2C-4FB9-8F96-45E2E08139A8}" type="datetime1">
              <a:rPr lang="nl-NL" smtClean="0"/>
              <a:t>2-12-2019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375BAA-8156-4CA3-B17A-77B31579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9D737F-BF52-4E15-8CA5-7796101A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8971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5C9C19-0D25-4294-9C1A-9DB84300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2AA3-EAB6-4606-A7B1-047A8605C568}" type="datetime1">
              <a:rPr lang="nl-NL" smtClean="0"/>
              <a:t>2-12-2019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28C866-380B-4BA4-80FF-B816E92B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054155-681A-4914-A0C7-36E622CF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6489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6C244-DC03-42A6-92AC-6F80433F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865378-7F0B-4C57-AC4E-DA0D68B2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A39A87-CDAC-4998-AE06-781B4F88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13DF4C-4528-42AE-89D2-7D965CD3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6027-C762-49AB-9B86-443B1FF908CC}" type="datetime1">
              <a:rPr lang="nl-NL" smtClean="0"/>
              <a:t>2-12-2019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601D72-C2A4-4393-8CD0-2C88215F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Huischmeesters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62584A-6055-477A-84E9-0A3698E5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56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43200" y="2142000"/>
            <a:ext cx="10905600" cy="393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540000" tIns="144000" rIns="180000" bIns="144000" rtlCol="0" anchor="ctr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11113200" cy="486049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7E4D9-4961-47D7-8900-3007FE32EBE8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1" descr="C:\Users\spanj\AppData\Local\Temp\msohtmlclip1\02\clip_image010.png">
            <a:extLst>
              <a:ext uri="{FF2B5EF4-FFF2-40B4-BE49-F238E27FC236}">
                <a16:creationId xmlns:a16="http://schemas.microsoft.com/office/drawing/2014/main" id="{DC4E7B6A-4AA3-4B60-B08D-1713E338B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594375"/>
            <a:ext cx="9429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1" r:id="rId4"/>
    <p:sldLayoutId id="2147483667" r:id="rId5"/>
    <p:sldLayoutId id="2147483668" r:id="rId6"/>
    <p:sldLayoutId id="2147483652" r:id="rId7"/>
    <p:sldLayoutId id="2147483666" r:id="rId8"/>
    <p:sldLayoutId id="2147483669" r:id="rId9"/>
    <p:sldLayoutId id="2147483654" r:id="rId10"/>
    <p:sldLayoutId id="2147483655" r:id="rId11"/>
    <p:sldLayoutId id="2147483663" r:id="rId12"/>
    <p:sldLayoutId id="214748366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1DCB0-0F26-4C05-9F86-E769D30970BE}" type="datetimeFigureOut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A8F3E-761A-486F-83BE-39F1DD57C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5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43200" y="2142000"/>
            <a:ext cx="10905600" cy="393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540000" tIns="144000" rIns="180000" bIns="144000" rtlCol="0" anchor="ctr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11113200" cy="486049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7E4D9-4961-47D7-8900-3007FE32EBE8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1" descr="C:\Users\spanj\AppData\Local\Temp\msohtmlclip1\02\clip_image010.png">
            <a:extLst>
              <a:ext uri="{FF2B5EF4-FFF2-40B4-BE49-F238E27FC236}">
                <a16:creationId xmlns:a16="http://schemas.microsoft.com/office/drawing/2014/main" id="{DC4E7B6A-4AA3-4B60-B08D-1713E338B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594375"/>
            <a:ext cx="9429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43200" y="2142000"/>
            <a:ext cx="10905600" cy="393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540000" tIns="144000" rIns="180000" bIns="144000" rtlCol="0" anchor="ctr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11113200" cy="486049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7E4D9-4961-47D7-8900-3007FE32EBE8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1" descr="C:\Users\spanj\AppData\Local\Temp\msohtmlclip1\02\clip_image010.png">
            <a:extLst>
              <a:ext uri="{FF2B5EF4-FFF2-40B4-BE49-F238E27FC236}">
                <a16:creationId xmlns:a16="http://schemas.microsoft.com/office/drawing/2014/main" id="{DC4E7B6A-4AA3-4B60-B08D-1713E338B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594375"/>
            <a:ext cx="9429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4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12" r:id="rId14"/>
    <p:sldLayoutId id="2147483714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43200" y="2142000"/>
            <a:ext cx="10905600" cy="393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540000" tIns="144000" rIns="180000" bIns="144000" rtlCol="0" anchor="ctr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11113200" cy="486049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F7E4D9-4961-47D7-8900-3007FE32EBE8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1" descr="C:\Users\spanj\AppData\Local\Temp\msohtmlclip1\02\clip_image010.png">
            <a:extLst>
              <a:ext uri="{FF2B5EF4-FFF2-40B4-BE49-F238E27FC236}">
                <a16:creationId xmlns:a16="http://schemas.microsoft.com/office/drawing/2014/main" id="{DC4E7B6A-4AA3-4B60-B08D-1713E338B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594375"/>
            <a:ext cx="9429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3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1440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144000" algn="l" defTabSz="914400" rtl="0" eaLnBrk="1" latinLnBrk="0" hangingPunct="1">
        <a:spcBef>
          <a:spcPts val="0"/>
        </a:spcBef>
        <a:spcAft>
          <a:spcPts val="400"/>
        </a:spcAft>
        <a:buSzPct val="80000"/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achtergrond1.png                                               002A2EF1Server                         7C2682D7:">
            <a:extLst>
              <a:ext uri="{FF2B5EF4-FFF2-40B4-BE49-F238E27FC236}">
                <a16:creationId xmlns:a16="http://schemas.microsoft.com/office/drawing/2014/main" id="{EF24C37E-146A-4607-A062-99D5D27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3650"/>
            <a:ext cx="512656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2">
            <a:extLst>
              <a:ext uri="{FF2B5EF4-FFF2-40B4-BE49-F238E27FC236}">
                <a16:creationId xmlns:a16="http://schemas.microsoft.com/office/drawing/2014/main" id="{E051CA0E-6887-4C9E-BACE-A6CD1668A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04800"/>
            <a:ext cx="10363200" cy="914400"/>
          </a:xfrm>
          <a:prstGeom prst="flowChartAlternateProcess">
            <a:avLst/>
          </a:prstGeom>
          <a:solidFill>
            <a:srgbClr val="D400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F2D819-DED7-4896-93BF-1877BE20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CB009-47F6-4091-AA49-AE487F3A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5741F-18A6-4BE0-ABEA-01F26B9CA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3D0B-B68B-46DA-BDA7-085B7730BA5E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0F1E3-EE32-48C2-9FF2-A63E4297D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60203-8156-4524-9FBE-B63E496F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68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F2D819-DED7-4896-93BF-1877BE20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CB009-47F6-4091-AA49-AE487F3A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5741F-18A6-4BE0-ABEA-01F26B9CA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3D0B-B68B-46DA-BDA7-085B7730BA5E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0F1E3-EE32-48C2-9FF2-A63E4297D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60203-8156-4524-9FBE-B63E496F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F2D819-DED7-4896-93BF-1877BE20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CB009-47F6-4091-AA49-AE487F3A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5741F-18A6-4BE0-ABEA-01F26B9CA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3D0B-B68B-46DA-BDA7-085B7730BA5E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0F1E3-EE32-48C2-9FF2-A63E4297D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60203-8156-4524-9FBE-B63E496F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75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F2D819-DED7-4896-93BF-1877BE20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CB009-47F6-4091-AA49-AE487F3A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5741F-18A6-4BE0-ABEA-01F26B9CA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3D0B-B68B-46DA-BDA7-085B7730BA5E}" type="datetime1">
              <a:rPr lang="nl-NL" smtClean="0"/>
              <a:t>2-12-2019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0F1E3-EE32-48C2-9FF2-A63E4297D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De Huischmeesters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60203-8156-4524-9FBE-B63E496F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BC68-9819-46AC-AC71-19BEDD99412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6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tform31.nl/publicaties/nieuwe-huisvesters-in-het-flexwonen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5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12" Type="http://schemas.openxmlformats.org/officeDocument/2006/relationships/image" Target="../media/image64.jpeg"/><Relationship Id="rId2" Type="http://schemas.openxmlformats.org/officeDocument/2006/relationships/image" Target="../media/image55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1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0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uben@villex.nl" TargetMode="External"/><Relationship Id="rId2" Type="http://schemas.openxmlformats.org/officeDocument/2006/relationships/hyperlink" Target="mailto:jesse@villex.nl" TargetMode="External"/><Relationship Id="rId1" Type="http://schemas.openxmlformats.org/officeDocument/2006/relationships/slideLayout" Target="../slideLayouts/slideLayout41.xml"/><Relationship Id="rId4" Type="http://schemas.openxmlformats.org/officeDocument/2006/relationships/hyperlink" Target="mailto:marc@dehuischmeesters.n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" Type="http://schemas.openxmlformats.org/officeDocument/2006/relationships/image" Target="../media/image95.jpe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6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4.xml"/><Relationship Id="rId6" Type="http://schemas.openxmlformats.org/officeDocument/2006/relationships/diagramData" Target="../diagrams/data2.xml"/><Relationship Id="rId5" Type="http://schemas.openxmlformats.org/officeDocument/2006/relationships/image" Target="../media/image108.jpeg"/><Relationship Id="rId10" Type="http://schemas.microsoft.com/office/2007/relationships/diagramDrawing" Target="../diagrams/drawing2.xml"/><Relationship Id="rId4" Type="http://schemas.openxmlformats.org/officeDocument/2006/relationships/image" Target="../media/image109.png"/><Relationship Id="rId9" Type="http://schemas.openxmlformats.org/officeDocument/2006/relationships/diagramColors" Target="../diagrams/colors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svg"/><Relationship Id="rId18" Type="http://schemas.openxmlformats.org/officeDocument/2006/relationships/image" Target="../media/image130.png"/><Relationship Id="rId26" Type="http://schemas.openxmlformats.org/officeDocument/2006/relationships/image" Target="../media/image134.png"/><Relationship Id="rId3" Type="http://schemas.openxmlformats.org/officeDocument/2006/relationships/image" Target="../media/image119.jpeg"/><Relationship Id="rId21" Type="http://schemas.openxmlformats.org/officeDocument/2006/relationships/image" Target="../media/image139.svg"/><Relationship Id="rId7" Type="http://schemas.openxmlformats.org/officeDocument/2006/relationships/image" Target="../media/image124.png"/><Relationship Id="rId12" Type="http://schemas.openxmlformats.org/officeDocument/2006/relationships/image" Target="../media/image127.png"/><Relationship Id="rId17" Type="http://schemas.openxmlformats.org/officeDocument/2006/relationships/image" Target="../media/image135.svg"/><Relationship Id="rId25" Type="http://schemas.openxmlformats.org/officeDocument/2006/relationships/image" Target="../media/image143.svg"/><Relationship Id="rId2" Type="http://schemas.openxmlformats.org/officeDocument/2006/relationships/image" Target="../media/image118.png"/><Relationship Id="rId16" Type="http://schemas.openxmlformats.org/officeDocument/2006/relationships/image" Target="../media/image129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4.svg"/><Relationship Id="rId11" Type="http://schemas.openxmlformats.org/officeDocument/2006/relationships/image" Target="../media/image129.svg"/><Relationship Id="rId24" Type="http://schemas.openxmlformats.org/officeDocument/2006/relationships/image" Target="../media/image133.png"/><Relationship Id="rId5" Type="http://schemas.openxmlformats.org/officeDocument/2006/relationships/image" Target="../media/image123.png"/><Relationship Id="rId15" Type="http://schemas.openxmlformats.org/officeDocument/2006/relationships/image" Target="../media/image133.svg"/><Relationship Id="rId23" Type="http://schemas.openxmlformats.org/officeDocument/2006/relationships/image" Target="../media/image141.svg"/><Relationship Id="rId10" Type="http://schemas.openxmlformats.org/officeDocument/2006/relationships/image" Target="../media/image126.png"/><Relationship Id="rId19" Type="http://schemas.openxmlformats.org/officeDocument/2006/relationships/image" Target="../media/image137.svg"/><Relationship Id="rId4" Type="http://schemas.openxmlformats.org/officeDocument/2006/relationships/image" Target="../media/image122.jpeg"/><Relationship Id="rId9" Type="http://schemas.openxmlformats.org/officeDocument/2006/relationships/image" Target="../media/image125.jpeg"/><Relationship Id="rId14" Type="http://schemas.openxmlformats.org/officeDocument/2006/relationships/image" Target="../media/image128.png"/><Relationship Id="rId22" Type="http://schemas.openxmlformats.org/officeDocument/2006/relationships/image" Target="../media/image132.png"/><Relationship Id="rId27" Type="http://schemas.openxmlformats.org/officeDocument/2006/relationships/image" Target="../media/image14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19.jpe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7.png"/><Relationship Id="rId11" Type="http://schemas.openxmlformats.org/officeDocument/2006/relationships/image" Target="../media/image142.jpe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20.jp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18.png"/><Relationship Id="rId7" Type="http://schemas.openxmlformats.org/officeDocument/2006/relationships/image" Target="../media/image149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48.emf"/><Relationship Id="rId5" Type="http://schemas.openxmlformats.org/officeDocument/2006/relationships/image" Target="../media/image147.pn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18.png"/><Relationship Id="rId7" Type="http://schemas.openxmlformats.org/officeDocument/2006/relationships/image" Target="../media/image15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63.svg"/><Relationship Id="rId5" Type="http://schemas.openxmlformats.org/officeDocument/2006/relationships/image" Target="../media/image151.pn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://www.unitbank.nl/" TargetMode="Externa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platform31.nl/publicaties/factsheet-flexwonen-tijdelijk-gebruik-van-vastgoed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4"/>
          <p:cNvSpPr>
            <a:spLocks noGrp="1"/>
          </p:cNvSpPr>
          <p:nvPr>
            <p:ph type="ctrTitle"/>
          </p:nvPr>
        </p:nvSpPr>
        <p:spPr>
          <a:xfrm>
            <a:off x="-17105" y="-99392"/>
            <a:ext cx="12209105" cy="5010138"/>
          </a:xfrm>
        </p:spPr>
        <p:txBody>
          <a:bodyPr/>
          <a:lstStyle/>
          <a:p>
            <a:pPr algn="l"/>
            <a:r>
              <a:rPr lang="nl-NL" sz="3200" dirty="0"/>
              <a:t>Flexwonen in Zeeland</a:t>
            </a:r>
            <a:br>
              <a:rPr lang="nl-NL" sz="3200" dirty="0"/>
            </a:br>
            <a:r>
              <a:rPr lang="nl-NL" sz="3200" dirty="0"/>
              <a:t>Huisvesting spoedzoekers: inspirerende praktijkvoorbeelden</a:t>
            </a:r>
          </a:p>
        </p:txBody>
      </p:sp>
      <p:sp>
        <p:nvSpPr>
          <p:cNvPr id="36" name="Ondertitel 35"/>
          <p:cNvSpPr>
            <a:spLocks noGrp="1"/>
          </p:cNvSpPr>
          <p:nvPr>
            <p:ph type="subTitle" idx="1"/>
          </p:nvPr>
        </p:nvSpPr>
        <p:spPr>
          <a:xfrm>
            <a:off x="0" y="4993100"/>
            <a:ext cx="12209105" cy="1460236"/>
          </a:xfrm>
        </p:spPr>
        <p:txBody>
          <a:bodyPr/>
          <a:lstStyle/>
          <a:p>
            <a:r>
              <a:rPr lang="nl-NL" sz="1800" dirty="0"/>
              <a:t>Frank Wassenberg</a:t>
            </a:r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sz="quarter" idx="10"/>
          </p:nvPr>
        </p:nvSpPr>
        <p:spPr>
          <a:xfrm>
            <a:off x="-18528" y="5589240"/>
            <a:ext cx="11064552" cy="783336"/>
          </a:xfrm>
        </p:spPr>
        <p:txBody>
          <a:bodyPr>
            <a:normAutofit/>
          </a:bodyPr>
          <a:lstStyle/>
          <a:p>
            <a:r>
              <a:rPr lang="nl-NL" sz="1600" dirty="0"/>
              <a:t>Platform31, Zeeuws Congres Flexwonen</a:t>
            </a:r>
          </a:p>
          <a:p>
            <a:r>
              <a:rPr lang="nl-NL" sz="1600" dirty="0"/>
              <a:t>3 december 2019, Middelburg</a:t>
            </a:r>
          </a:p>
          <a:p>
            <a:r>
              <a:rPr lang="nl-NL" sz="1600" dirty="0"/>
              <a:t>frank.wassenberg@platform31.nl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22B711-BA56-4FF5-9937-863AC09C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2481196"/>
            <a:ext cx="4608512" cy="4662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5520405-8718-497F-95E7-BCC37694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437" y="404664"/>
            <a:ext cx="3219450" cy="189547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F6F85A-0C01-4302-9103-FF93DEFE1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603314"/>
            <a:ext cx="2592288" cy="10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0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8EA0D-60FE-440D-8E88-60ED3E58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Tientallen voorbeelden Flexwonen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949F3370-9D9E-4501-9529-2426772063C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622858" y="2463766"/>
            <a:ext cx="2611239" cy="24366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A49163-1664-43C8-B58E-8657806E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" y="1769221"/>
            <a:ext cx="1849542" cy="28349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7AD97B-D7C5-47A0-B415-220F20B87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858" y="449209"/>
            <a:ext cx="3373211" cy="19243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A23AA1-36DA-4B08-A5DC-45DB64EB3991}"/>
              </a:ext>
            </a:extLst>
          </p:cNvPr>
          <p:cNvSpPr txBox="1"/>
          <p:nvPr/>
        </p:nvSpPr>
        <p:spPr>
          <a:xfrm>
            <a:off x="10707383" y="39920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Eindhoven, 190; </a:t>
            </a:r>
            <a:r>
              <a:rPr lang="nl-NL" sz="1400" dirty="0" err="1"/>
              <a:t>corpo</a:t>
            </a:r>
            <a:endParaRPr lang="nl-NL" sz="1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4B3249-EABA-4374-A396-379469217275}"/>
              </a:ext>
            </a:extLst>
          </p:cNvPr>
          <p:cNvSpPr txBox="1"/>
          <p:nvPr/>
        </p:nvSpPr>
        <p:spPr>
          <a:xfrm>
            <a:off x="879771" y="179464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Dordrecht, 190; </a:t>
            </a:r>
            <a:r>
              <a:rPr lang="nl-NL" sz="1400" dirty="0" err="1"/>
              <a:t>corpo</a:t>
            </a:r>
            <a:endParaRPr lang="nl-NL" sz="14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E895916-0DA2-41D1-A32F-FE3A909C9782}"/>
              </a:ext>
            </a:extLst>
          </p:cNvPr>
          <p:cNvSpPr txBox="1"/>
          <p:nvPr/>
        </p:nvSpPr>
        <p:spPr>
          <a:xfrm>
            <a:off x="10578741" y="2730019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Nijmegen, 67, markt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F12A86-ED1B-472B-9801-10698E0C7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108" y="3054818"/>
            <a:ext cx="2843898" cy="15774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C8A0B9D-6E75-4DB8-95A6-9E394F5443CF}"/>
              </a:ext>
            </a:extLst>
          </p:cNvPr>
          <p:cNvSpPr txBox="1"/>
          <p:nvPr/>
        </p:nvSpPr>
        <p:spPr>
          <a:xfrm>
            <a:off x="2845428" y="2993407"/>
            <a:ext cx="2314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Hazerswoude, 120, markt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2B445A9-128C-40AC-B013-BE3ADD37F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973" y="4659041"/>
            <a:ext cx="3009900" cy="21336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28C5E55-F398-411D-9B91-F19400F2AAFD}"/>
              </a:ext>
            </a:extLst>
          </p:cNvPr>
          <p:cNvSpPr txBox="1"/>
          <p:nvPr/>
        </p:nvSpPr>
        <p:spPr>
          <a:xfrm>
            <a:off x="5782042" y="466940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Leiden, 80, </a:t>
            </a:r>
            <a:r>
              <a:rPr lang="nl-NL" sz="1400" dirty="0" err="1"/>
              <a:t>zorg+markt</a:t>
            </a:r>
            <a:endParaRPr lang="nl-NL" sz="1400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591949C-FEEC-4C54-99DA-B38E93C81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6134" y="976250"/>
            <a:ext cx="2843897" cy="1924314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DFA87E8-F449-4CFD-973A-462845DEB68D}"/>
              </a:ext>
            </a:extLst>
          </p:cNvPr>
          <p:cNvSpPr txBox="1"/>
          <p:nvPr/>
        </p:nvSpPr>
        <p:spPr>
          <a:xfrm>
            <a:off x="3123594" y="1579196"/>
            <a:ext cx="850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Utrecht, 490, </a:t>
            </a:r>
            <a:r>
              <a:rPr lang="nl-NL" sz="1400" dirty="0" err="1"/>
              <a:t>corpo</a:t>
            </a:r>
            <a:endParaRPr lang="nl-NL" sz="140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A95043B-B063-48CC-ABD2-7A74F6ECC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7738" y="5057974"/>
            <a:ext cx="2582239" cy="180002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373A4FC-A84E-462D-BE1A-D8C54F78A859}"/>
              </a:ext>
            </a:extLst>
          </p:cNvPr>
          <p:cNvSpPr txBox="1"/>
          <p:nvPr/>
        </p:nvSpPr>
        <p:spPr>
          <a:xfrm>
            <a:off x="9528302" y="5024811"/>
            <a:ext cx="139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Panningen,20,gem+markt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FD3CD34-FEA3-4938-9DD7-360AA8F92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9834" y="2782241"/>
            <a:ext cx="2403970" cy="1771757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70E34A9-6A8B-41BF-8B6D-633C7E344C34}"/>
              </a:ext>
            </a:extLst>
          </p:cNvPr>
          <p:cNvSpPr txBox="1"/>
          <p:nvPr/>
        </p:nvSpPr>
        <p:spPr>
          <a:xfrm>
            <a:off x="6959259" y="2738330"/>
            <a:ext cx="178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Katwijk, 64, markt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31999DA-8CDE-4BE5-A0A8-FDBD3F5220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582" y="793615"/>
            <a:ext cx="3314700" cy="1885950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364E409B-577F-4B30-9566-893420D040CD}"/>
              </a:ext>
            </a:extLst>
          </p:cNvPr>
          <p:cNvSpPr txBox="1"/>
          <p:nvPr/>
        </p:nvSpPr>
        <p:spPr>
          <a:xfrm>
            <a:off x="7011069" y="219315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Barneveld, 22, </a:t>
            </a:r>
            <a:r>
              <a:rPr lang="nl-NL" sz="1400" dirty="0" err="1"/>
              <a:t>gem+corpo</a:t>
            </a:r>
            <a:endParaRPr lang="nl-NL" sz="1400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0A303466-0107-48AB-918B-447ABAB0D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5429" y="4783202"/>
            <a:ext cx="2582239" cy="208189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C0B039-FCA5-4EF0-866E-3E96D5D91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024811"/>
            <a:ext cx="2734756" cy="182847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7F3862B2-C3C8-4881-B663-D945467C453D}"/>
              </a:ext>
            </a:extLst>
          </p:cNvPr>
          <p:cNvSpPr txBox="1"/>
          <p:nvPr/>
        </p:nvSpPr>
        <p:spPr>
          <a:xfrm>
            <a:off x="4429079" y="4737349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Delft, 46, </a:t>
            </a:r>
            <a:r>
              <a:rPr lang="nl-NL" sz="1400" dirty="0" err="1"/>
              <a:t>gem+markt</a:t>
            </a:r>
            <a:endParaRPr lang="nl-NL" sz="14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DB7A296-F21F-44C1-B2AC-9D8E7CC18D8D}"/>
              </a:ext>
            </a:extLst>
          </p:cNvPr>
          <p:cNvSpPr txBox="1"/>
          <p:nvPr/>
        </p:nvSpPr>
        <p:spPr>
          <a:xfrm>
            <a:off x="1654779" y="506649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Leiden, 150, </a:t>
            </a:r>
            <a:r>
              <a:rPr lang="nl-NL" sz="1400" dirty="0" err="1"/>
              <a:t>corpo+gem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20010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7BDF1-7595-477B-A552-6B9B5A38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‘</a:t>
            </a:r>
            <a:r>
              <a:rPr lang="en-US" dirty="0" err="1"/>
              <a:t>doet</a:t>
            </a:r>
            <a:r>
              <a:rPr lang="en-US" dirty="0"/>
              <a:t>’ flexwonen?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8CB1AD-180F-4415-A6BB-AA4A1CA7B2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368" y="1911321"/>
            <a:ext cx="10425600" cy="3643200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corporatie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eigenaar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gemeente</a:t>
            </a:r>
            <a:endParaRPr lang="en-US" dirty="0"/>
          </a:p>
          <a:p>
            <a:r>
              <a:rPr lang="en-US" dirty="0"/>
              <a:t>De private </a:t>
            </a:r>
            <a:r>
              <a:rPr lang="en-US" dirty="0" err="1"/>
              <a:t>eigenaar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eigenaar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wel</a:t>
            </a:r>
            <a:r>
              <a:rPr lang="en-US" dirty="0"/>
              <a:t> de </a:t>
            </a:r>
            <a:r>
              <a:rPr lang="en-US" dirty="0" err="1"/>
              <a:t>corporatie</a:t>
            </a:r>
            <a:endParaRPr lang="en-US" dirty="0"/>
          </a:p>
          <a:p>
            <a:r>
              <a:rPr lang="en-US" dirty="0" err="1"/>
              <a:t>Commerciele</a:t>
            </a:r>
            <a:r>
              <a:rPr lang="en-US" dirty="0"/>
              <a:t> </a:t>
            </a:r>
            <a:r>
              <a:rPr lang="en-US" dirty="0" err="1"/>
              <a:t>partijen</a:t>
            </a:r>
            <a:r>
              <a:rPr lang="en-US" dirty="0"/>
              <a:t>, </a:t>
            </a:r>
            <a:r>
              <a:rPr lang="en-US" dirty="0" err="1"/>
              <a:t>inhuur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sociale </a:t>
            </a:r>
            <a:r>
              <a:rPr lang="en-US" dirty="0" err="1"/>
              <a:t>woonondernemers</a:t>
            </a: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117A50-2CA3-4C6B-BF60-9BED3C61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422" y="1484784"/>
            <a:ext cx="5090138" cy="348246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172C925-66BC-44A5-B83F-EADB8C9FCB97}"/>
              </a:ext>
            </a:extLst>
          </p:cNvPr>
          <p:cNvSpPr/>
          <p:nvPr/>
        </p:nvSpPr>
        <p:spPr>
          <a:xfrm>
            <a:off x="6308411" y="503130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dirty="0">
                <a:hlinkClick r:id="rId3"/>
              </a:rPr>
              <a:t>https://www.platform31.nl/publicaties/nieuwe-huisvesters-in-het-flexwonen</a:t>
            </a:r>
            <a:endParaRPr lang="nl-NL" sz="1400" dirty="0"/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79886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0113C-2127-4E6C-80BE-EC91CB1C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Flex: aan de slag!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11911A-9C51-4F56-A250-C158C9D1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5"/>
          <a:stretch/>
        </p:blipFill>
        <p:spPr>
          <a:xfrm>
            <a:off x="695400" y="1433718"/>
            <a:ext cx="3627643" cy="45755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E90AF7-4F16-49C6-90E3-247CBAD0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131" y="3861048"/>
            <a:ext cx="4623790" cy="182574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9FFD0D-9AA9-4EA8-9841-B846A689E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1101637"/>
            <a:ext cx="3348439" cy="23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1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7913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25325" cy="73862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86" y="1050758"/>
            <a:ext cx="3834381" cy="153202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9" y="4038265"/>
            <a:ext cx="4904397" cy="186523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526379" y="2895023"/>
            <a:ext cx="186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2322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" y="3744458"/>
            <a:ext cx="12187522" cy="274421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478" y="3104539"/>
            <a:ext cx="12187522" cy="646331"/>
          </a:xfrm>
          <a:prstGeom prst="rect">
            <a:avLst/>
          </a:prstGeom>
          <a:solidFill>
            <a:srgbClr val="0DA1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Herstructurering 		Beheer			Transformatie		Beheer/realisatie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Flexwonen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478" y="6488668"/>
            <a:ext cx="12187522" cy="369332"/>
          </a:xfrm>
          <a:prstGeom prst="rect">
            <a:avLst/>
          </a:prstGeom>
          <a:solidFill>
            <a:srgbClr val="0DA1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13318" y="6010553"/>
            <a:ext cx="113698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3000+ bewoners		meer dan 15 jaar actief		3 vestigingen		3.000+ panden in beheer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36" y="218254"/>
            <a:ext cx="2977974" cy="1189845"/>
          </a:xfrm>
          <a:prstGeom prst="rect">
            <a:avLst/>
          </a:prstGeom>
        </p:spPr>
      </p:pic>
      <p:pic>
        <p:nvPicPr>
          <p:cNvPr id="1026" name="Picture 2" descr="Afbeeldingsresultaat voor flex won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50" y="1585620"/>
            <a:ext cx="2889379" cy="152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99" b="4199"/>
          <a:stretch/>
        </p:blipFill>
        <p:spPr>
          <a:xfrm>
            <a:off x="5803622" y="1669828"/>
            <a:ext cx="2627814" cy="143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een alternatieve tekst opgegeven voor deze afbeeldi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6"/>
          <a:stretch/>
        </p:blipFill>
        <p:spPr bwMode="auto">
          <a:xfrm>
            <a:off x="2898592" y="1596372"/>
            <a:ext cx="2383917" cy="15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665" y="1596372"/>
            <a:ext cx="2159300" cy="15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89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8329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33900" y="-254000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Wie zijn wij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05" y="5199052"/>
            <a:ext cx="1936608" cy="73652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/>
          <a:stretch/>
        </p:blipFill>
        <p:spPr>
          <a:xfrm>
            <a:off x="860029" y="1806147"/>
            <a:ext cx="3039966" cy="3392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8"/>
          <a:stretch/>
        </p:blipFill>
        <p:spPr>
          <a:xfrm>
            <a:off x="6757495" y="1874312"/>
            <a:ext cx="3341010" cy="3306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vak 8"/>
          <p:cNvSpPr txBox="1"/>
          <p:nvPr/>
        </p:nvSpPr>
        <p:spPr>
          <a:xfrm>
            <a:off x="1224980" y="1217482"/>
            <a:ext cx="231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Jesse IJsendoorn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272968" y="1235479"/>
            <a:ext cx="231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Ruben Zorge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99" y="6200995"/>
            <a:ext cx="1858127" cy="6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9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 txBox="1">
            <a:spLocks/>
          </p:cNvSpPr>
          <p:nvPr/>
        </p:nvSpPr>
        <p:spPr>
          <a:xfrm>
            <a:off x="952500" y="2334108"/>
            <a:ext cx="10896600" cy="23026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Het combineren van doelgroepen in één pand is te moeilijk </a:t>
            </a:r>
          </a:p>
        </p:txBody>
      </p:sp>
      <p:pic>
        <p:nvPicPr>
          <p:cNvPr id="6" name="Afbeelding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586" y="6323237"/>
            <a:ext cx="1156052" cy="4618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0900" y="2352450"/>
            <a:ext cx="10896600" cy="23026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80BD"/>
                </a:solidFill>
              </a:rPr>
              <a:t>De vraag naar woningen is groot, maar er zijn geen locaties beschikbaar</a:t>
            </a: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850900" y="2315766"/>
            <a:ext cx="10896600" cy="23026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Kleinschalige huisvesting voor bijzondere doelgroepen heeft onze voorkeur</a:t>
            </a:r>
          </a:p>
        </p:txBody>
      </p:sp>
    </p:spTree>
    <p:extLst>
      <p:ext uri="{BB962C8B-B14F-4D97-AF65-F5344CB8AC3E}">
        <p14:creationId xmlns:p14="http://schemas.microsoft.com/office/powerpoint/2010/main" val="10183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254">
            <a:off x="248208" y="301533"/>
            <a:ext cx="2784389" cy="156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100">
            <a:off x="2728766" y="321851"/>
            <a:ext cx="1675860" cy="125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095">
            <a:off x="4082532" y="480513"/>
            <a:ext cx="1618206" cy="1208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218">
            <a:off x="2361146" y="1378749"/>
            <a:ext cx="1606780" cy="1199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 descr="Villex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26">
            <a:off x="6539241" y="470393"/>
            <a:ext cx="3090133" cy="132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477">
            <a:off x="9344703" y="423016"/>
            <a:ext cx="1968983" cy="147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21">
            <a:off x="247380" y="4773015"/>
            <a:ext cx="2414960" cy="135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70" y="5250507"/>
            <a:ext cx="1971932" cy="131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81">
            <a:off x="2367146" y="4228055"/>
            <a:ext cx="1501346" cy="100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828">
            <a:off x="3670221" y="5023109"/>
            <a:ext cx="1726354" cy="1150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131">
            <a:off x="6825557" y="4593042"/>
            <a:ext cx="2067697" cy="1550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474">
            <a:off x="8547043" y="5302330"/>
            <a:ext cx="1927654" cy="144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">
            <a:off x="9058960" y="4152340"/>
            <a:ext cx="1672281" cy="1254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28835"/>
          <a:stretch/>
        </p:blipFill>
        <p:spPr>
          <a:xfrm rot="621452">
            <a:off x="10411906" y="5168854"/>
            <a:ext cx="1249398" cy="127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2" y="2145310"/>
            <a:ext cx="3621845" cy="137745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260824" y="3125264"/>
            <a:ext cx="417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 denken jullie aan bij</a:t>
            </a:r>
          </a:p>
        </p:txBody>
      </p:sp>
    </p:spTree>
    <p:extLst>
      <p:ext uri="{BB962C8B-B14F-4D97-AF65-F5344CB8AC3E}">
        <p14:creationId xmlns:p14="http://schemas.microsoft.com/office/powerpoint/2010/main" val="4027284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C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00" y="0"/>
            <a:ext cx="970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1550" y="250032"/>
            <a:ext cx="10515600" cy="132556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80BD"/>
                </a:solidFill>
              </a:rPr>
              <a:t>Realisatie tijdlijn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36865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586" y="6323237"/>
            <a:ext cx="1156052" cy="461899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4160110" y="1575417"/>
          <a:ext cx="6555409" cy="497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kstvak 6"/>
          <p:cNvSpPr txBox="1"/>
          <p:nvPr/>
        </p:nvSpPr>
        <p:spPr>
          <a:xfrm rot="2115844">
            <a:off x="7341704" y="1817437"/>
            <a:ext cx="223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Kruimelregeling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152742" y="1694517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Spoedzoekers</a:t>
            </a:r>
          </a:p>
        </p:txBody>
      </p:sp>
      <p:sp>
        <p:nvSpPr>
          <p:cNvPr id="10" name="Tekstvak 9"/>
          <p:cNvSpPr txBox="1"/>
          <p:nvPr/>
        </p:nvSpPr>
        <p:spPr>
          <a:xfrm rot="19930089">
            <a:off x="9228780" y="3044999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 wonen</a:t>
            </a:r>
          </a:p>
        </p:txBody>
      </p:sp>
      <p:sp>
        <p:nvSpPr>
          <p:cNvPr id="11" name="Tekstvak 10"/>
          <p:cNvSpPr txBox="1"/>
          <p:nvPr/>
        </p:nvSpPr>
        <p:spPr>
          <a:xfrm rot="561151">
            <a:off x="8124094" y="2498821"/>
            <a:ext cx="241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Bestemmingsplan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vak 11"/>
          <p:cNvSpPr txBox="1"/>
          <p:nvPr/>
        </p:nvSpPr>
        <p:spPr>
          <a:xfrm rot="9891344">
            <a:off x="9727243" y="3533981"/>
            <a:ext cx="223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Huur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/>
          <p:cNvSpPr txBox="1"/>
          <p:nvPr/>
        </p:nvSpPr>
        <p:spPr>
          <a:xfrm rot="21386739">
            <a:off x="10436803" y="2292649"/>
            <a:ext cx="223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Ontwikkeling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9713868" y="4108037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Sociaal</a:t>
            </a:r>
          </a:p>
        </p:txBody>
      </p:sp>
      <p:sp>
        <p:nvSpPr>
          <p:cNvPr id="15" name="Tekstvak 14"/>
          <p:cNvSpPr txBox="1"/>
          <p:nvPr/>
        </p:nvSpPr>
        <p:spPr>
          <a:xfrm rot="4719361">
            <a:off x="10088982" y="3811856"/>
            <a:ext cx="223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Maatschappelijk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/>
          <p:cNvSpPr txBox="1"/>
          <p:nvPr/>
        </p:nvSpPr>
        <p:spPr>
          <a:xfrm rot="19890917">
            <a:off x="10720855" y="714214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Koop</a:t>
            </a:r>
          </a:p>
        </p:txBody>
      </p:sp>
      <p:sp>
        <p:nvSpPr>
          <p:cNvPr id="17" name="Tekstvak 16"/>
          <p:cNvSpPr txBox="1"/>
          <p:nvPr/>
        </p:nvSpPr>
        <p:spPr>
          <a:xfrm rot="20507738">
            <a:off x="9895020" y="4913795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Aan-huren</a:t>
            </a:r>
          </a:p>
        </p:txBody>
      </p:sp>
      <p:sp>
        <p:nvSpPr>
          <p:cNvPr id="18" name="Tekstvak 17"/>
          <p:cNvSpPr txBox="1"/>
          <p:nvPr/>
        </p:nvSpPr>
        <p:spPr>
          <a:xfrm rot="20890944">
            <a:off x="8261179" y="3125994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Urgentie</a:t>
            </a:r>
          </a:p>
        </p:txBody>
      </p:sp>
      <p:sp>
        <p:nvSpPr>
          <p:cNvPr id="19" name="Tekstvak 18"/>
          <p:cNvSpPr txBox="1"/>
          <p:nvPr/>
        </p:nvSpPr>
        <p:spPr>
          <a:xfrm rot="9427962">
            <a:off x="8607435" y="1243749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Tijdelijk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" y="3564862"/>
            <a:ext cx="5401154" cy="28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11E8B-F0E4-4067-A702-C82B68FD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EAE34-A55A-4D60-BC1D-394B66AC11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400" y="1268760"/>
            <a:ext cx="10425600" cy="3643200"/>
          </a:xfrm>
        </p:spPr>
        <p:txBody>
          <a:bodyPr/>
          <a:lstStyle/>
          <a:p>
            <a:r>
              <a:rPr lang="nl-NL" dirty="0">
                <a:latin typeface="Variable-Black"/>
              </a:rPr>
              <a:t>Flexwonen is steeds meer nodig</a:t>
            </a:r>
          </a:p>
          <a:p>
            <a:r>
              <a:rPr lang="nl-NL" dirty="0">
                <a:latin typeface="Variable-Black"/>
              </a:rPr>
              <a:t>Allerlei vormen en voor allerlei doelgroepen</a:t>
            </a:r>
          </a:p>
          <a:p>
            <a:r>
              <a:rPr lang="nl-NL" dirty="0">
                <a:latin typeface="Variable-Black"/>
              </a:rPr>
              <a:t>Vandaag:</a:t>
            </a:r>
          </a:p>
          <a:p>
            <a:pPr lvl="1"/>
            <a:r>
              <a:rPr lang="nl-NL" dirty="0">
                <a:latin typeface="Variable-Black"/>
              </a:rPr>
              <a:t>Een flexibel aanpasbaar product</a:t>
            </a:r>
          </a:p>
          <a:p>
            <a:pPr lvl="1"/>
            <a:r>
              <a:rPr lang="nl-NL" dirty="0">
                <a:latin typeface="Variable-Black"/>
              </a:rPr>
              <a:t>Casus 1: </a:t>
            </a:r>
            <a:r>
              <a:rPr lang="nl-NL" dirty="0" err="1">
                <a:latin typeface="Variable-Black"/>
              </a:rPr>
              <a:t>Domburgs</a:t>
            </a:r>
            <a:r>
              <a:rPr lang="nl-NL" dirty="0">
                <a:latin typeface="Variable-Black"/>
              </a:rPr>
              <a:t> Schuitvlot in Middelburg, </a:t>
            </a:r>
            <a:br>
              <a:rPr lang="nl-NL" dirty="0">
                <a:latin typeface="Variable-Black"/>
              </a:rPr>
            </a:br>
            <a:r>
              <a:rPr lang="nl-NL" dirty="0">
                <a:latin typeface="Variable-Black"/>
              </a:rPr>
              <a:t>Jesse </a:t>
            </a:r>
            <a:r>
              <a:rPr lang="nl-NL" dirty="0" err="1">
                <a:latin typeface="Variable-Black"/>
              </a:rPr>
              <a:t>IJsendoorn</a:t>
            </a:r>
            <a:r>
              <a:rPr lang="nl-NL" dirty="0">
                <a:latin typeface="Variable-Black"/>
              </a:rPr>
              <a:t>, Villex: </a:t>
            </a:r>
            <a:r>
              <a:rPr lang="nl-NL" u="sng" dirty="0">
                <a:latin typeface="Variable-Black"/>
                <a:hlinkClick r:id="rId2"/>
              </a:rPr>
              <a:t>jesse@villex.nl</a:t>
            </a:r>
            <a:r>
              <a:rPr lang="nl-NL" u="sng" dirty="0">
                <a:latin typeface="Variable-Black"/>
              </a:rPr>
              <a:t>; </a:t>
            </a:r>
            <a:r>
              <a:rPr lang="nl-NL" u="sng" dirty="0">
                <a:latin typeface="Variable-Black"/>
                <a:hlinkClick r:id="rId3"/>
              </a:rPr>
              <a:t>ruben@villex.nl</a:t>
            </a:r>
            <a:endParaRPr lang="nl-NL" u="sng" dirty="0">
              <a:latin typeface="Variable-Black"/>
            </a:endParaRPr>
          </a:p>
          <a:p>
            <a:pPr lvl="1"/>
            <a:r>
              <a:rPr lang="nl-NL" dirty="0">
                <a:latin typeface="Variable-Black"/>
              </a:rPr>
              <a:t>Casus 2: Henriëtte van </a:t>
            </a:r>
            <a:r>
              <a:rPr lang="nl-NL" dirty="0" err="1">
                <a:latin typeface="Variable-Black"/>
              </a:rPr>
              <a:t>Heemstrahuis</a:t>
            </a:r>
            <a:r>
              <a:rPr lang="nl-NL" dirty="0">
                <a:latin typeface="Variable-Black"/>
              </a:rPr>
              <a:t> in Ermelo, </a:t>
            </a:r>
            <a:br>
              <a:rPr lang="nl-NL" dirty="0">
                <a:latin typeface="Variable-Black"/>
              </a:rPr>
            </a:br>
            <a:r>
              <a:rPr lang="nl-NL" dirty="0">
                <a:latin typeface="Variable-Black"/>
              </a:rPr>
              <a:t>Marc Ketelaar, de Huischmeesters: </a:t>
            </a:r>
            <a:r>
              <a:rPr lang="nl-NL" u="sng" dirty="0">
                <a:latin typeface="Variable-Black"/>
                <a:hlinkClick r:id="rId4"/>
              </a:rPr>
              <a:t>marc@dehuischmeesters.nl</a:t>
            </a:r>
            <a:endParaRPr lang="nl-NL" dirty="0">
              <a:latin typeface="Variable-Black"/>
            </a:endParaRPr>
          </a:p>
          <a:p>
            <a:pPr lvl="1"/>
            <a:r>
              <a:rPr lang="nl-NL" dirty="0">
                <a:latin typeface="Variable-Black"/>
              </a:rPr>
              <a:t>Rol van partijen</a:t>
            </a:r>
          </a:p>
          <a:p>
            <a:r>
              <a:rPr lang="nl-NL" dirty="0">
                <a:latin typeface="Variable-Black"/>
              </a:rPr>
              <a:t>Flexibel wonen, bouwen, ontwikkelen en beheren is niet standaard!</a:t>
            </a:r>
          </a:p>
        </p:txBody>
      </p:sp>
    </p:spTree>
    <p:extLst>
      <p:ext uri="{BB962C8B-B14F-4D97-AF65-F5344CB8AC3E}">
        <p14:creationId xmlns:p14="http://schemas.microsoft.com/office/powerpoint/2010/main" val="2022796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898">
            <a:off x="228917" y="237504"/>
            <a:ext cx="2639948" cy="1759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101">
            <a:off x="8847794" y="1219135"/>
            <a:ext cx="3072533" cy="2048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3" y="3667755"/>
            <a:ext cx="2616423" cy="1744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vak 7"/>
          <p:cNvSpPr txBox="1"/>
          <p:nvPr/>
        </p:nvSpPr>
        <p:spPr>
          <a:xfrm rot="21217963">
            <a:off x="919336" y="2090865"/>
            <a:ext cx="18560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Wijkbeheer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Herstructurering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Leefbaarheid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 rot="21426602">
            <a:off x="9389225" y="3430968"/>
            <a:ext cx="2195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Deskundig personeel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Selectieproces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Passend toewijzen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69481" y="5505281"/>
            <a:ext cx="190039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Technische dienst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Altijd bereikbaar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Calamiteiten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Snel op locatie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41">
            <a:off x="3457641" y="1415305"/>
            <a:ext cx="4949342" cy="3299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vak 12"/>
          <p:cNvSpPr txBox="1"/>
          <p:nvPr/>
        </p:nvSpPr>
        <p:spPr>
          <a:xfrm rot="242262">
            <a:off x="4361946" y="4708328"/>
            <a:ext cx="34331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80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building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Kennismaking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 bijeenkomsten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Actieve doorstroom begeleiding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08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4907410" y="2725734"/>
            <a:ext cx="7312037" cy="4132266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7631" y="1854104"/>
            <a:ext cx="10332883" cy="3777439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DA1D3"/>
                </a:solidFill>
              </a:rPr>
              <a:t>Captains</a:t>
            </a:r>
          </a:p>
          <a:p>
            <a:r>
              <a:rPr lang="nl-NL" dirty="0">
                <a:solidFill>
                  <a:srgbClr val="0DA1D3"/>
                </a:solidFill>
              </a:rPr>
              <a:t>Optimaal samenleven</a:t>
            </a:r>
          </a:p>
          <a:p>
            <a:r>
              <a:rPr lang="nl-NL" dirty="0">
                <a:solidFill>
                  <a:srgbClr val="0DA1D3"/>
                </a:solidFill>
              </a:rPr>
              <a:t>Aanspreekpunt bewoners</a:t>
            </a:r>
          </a:p>
          <a:p>
            <a:r>
              <a:rPr lang="nl-NL" dirty="0">
                <a:solidFill>
                  <a:srgbClr val="0DA1D3"/>
                </a:solidFill>
              </a:rPr>
              <a:t>Leefbaarheid</a:t>
            </a:r>
          </a:p>
          <a:p>
            <a:r>
              <a:rPr lang="nl-NL" dirty="0">
                <a:solidFill>
                  <a:srgbClr val="0DA1D3"/>
                </a:solidFill>
              </a:rPr>
              <a:t>Veiligheid </a:t>
            </a:r>
          </a:p>
          <a:p>
            <a:r>
              <a:rPr lang="nl-NL" dirty="0">
                <a:solidFill>
                  <a:srgbClr val="0DA1D3"/>
                </a:solidFill>
              </a:rPr>
              <a:t>Schakel woonconsulent </a:t>
            </a:r>
          </a:p>
          <a:p>
            <a:r>
              <a:rPr lang="nl-NL" dirty="0">
                <a:solidFill>
                  <a:srgbClr val="0DA1D3"/>
                </a:solidFill>
              </a:rPr>
              <a:t>Selectie </a:t>
            </a:r>
          </a:p>
          <a:p>
            <a:pPr marL="0" indent="0">
              <a:buNone/>
            </a:pPr>
            <a:r>
              <a:rPr lang="nl-NL" dirty="0">
                <a:solidFill>
                  <a:srgbClr val="0DA1D3"/>
                </a:solidFill>
              </a:rPr>
              <a:t>								</a:t>
            </a:r>
            <a:endParaRPr lang="nl-NL" dirty="0"/>
          </a:p>
          <a:p>
            <a:pPr marL="0" indent="0">
              <a:buNone/>
            </a:pPr>
            <a:endParaRPr lang="nl-NL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857631" y="951077"/>
            <a:ext cx="7705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Beheer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68" y="214550"/>
            <a:ext cx="1936608" cy="7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8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385">
            <a:off x="5092866" y="236238"/>
            <a:ext cx="2815516" cy="187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088">
            <a:off x="331596" y="2593102"/>
            <a:ext cx="1568299" cy="278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91">
            <a:off x="2597517" y="4954479"/>
            <a:ext cx="2110658" cy="158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294">
            <a:off x="461713" y="4770242"/>
            <a:ext cx="2498811" cy="166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72" y="179531"/>
            <a:ext cx="2790537" cy="186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999">
            <a:off x="9550720" y="684106"/>
            <a:ext cx="2520988" cy="168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16" y="2658161"/>
            <a:ext cx="2513521" cy="167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261">
            <a:off x="2685078" y="143351"/>
            <a:ext cx="2677489" cy="1785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678">
            <a:off x="207710" y="247731"/>
            <a:ext cx="2684810" cy="179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kstvak 17"/>
          <p:cNvSpPr txBox="1"/>
          <p:nvPr/>
        </p:nvSpPr>
        <p:spPr>
          <a:xfrm>
            <a:off x="2109013" y="200827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19" name="Tekstvak 18"/>
          <p:cNvSpPr txBox="1"/>
          <p:nvPr/>
        </p:nvSpPr>
        <p:spPr>
          <a:xfrm rot="833666">
            <a:off x="2034927" y="4089552"/>
            <a:ext cx="17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Villex in de buurt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027477" y="3964509"/>
            <a:ext cx="323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Stichting Happy Villex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Moments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/>
          <p:cNvSpPr txBox="1"/>
          <p:nvPr/>
        </p:nvSpPr>
        <p:spPr>
          <a:xfrm rot="21212901">
            <a:off x="7622564" y="2195851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Activiteiten</a:t>
            </a: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86754">
            <a:off x="2026445" y="2054751"/>
            <a:ext cx="724458" cy="724458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503">
            <a:off x="3193473" y="3909003"/>
            <a:ext cx="724458" cy="724458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86754">
            <a:off x="7327005" y="2350363"/>
            <a:ext cx="724458" cy="724458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902">
            <a:off x="8404669" y="2445039"/>
            <a:ext cx="724458" cy="724458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2884">
            <a:off x="8364416" y="4382478"/>
            <a:ext cx="724458" cy="724458"/>
          </a:xfrm>
          <a:prstGeom prst="rect">
            <a:avLst/>
          </a:prstGeom>
        </p:spPr>
      </p:pic>
      <p:pic>
        <p:nvPicPr>
          <p:cNvPr id="2050" name="Picture 2" descr="Image may contain: 5 people, people smiling, people sitt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7483">
            <a:off x="9362668" y="4531930"/>
            <a:ext cx="2420892" cy="181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38" y="4629832"/>
            <a:ext cx="2944055" cy="181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Rechthoek 30"/>
          <p:cNvSpPr/>
          <p:nvPr/>
        </p:nvSpPr>
        <p:spPr>
          <a:xfrm>
            <a:off x="2647725" y="3010682"/>
            <a:ext cx="7705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Sociale cohesie bevorderen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772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DA1D3"/>
                </a:solidFill>
              </a:rPr>
              <a:t>Begeleidingscommissie als extra ondersteuning</a:t>
            </a:r>
            <a:r>
              <a:rPr lang="nl-NL" dirty="0"/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7" y="2167328"/>
            <a:ext cx="1722881" cy="17228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75" y="2167328"/>
            <a:ext cx="1722881" cy="17228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03" y="2167328"/>
            <a:ext cx="1722881" cy="17228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68" y="2148095"/>
            <a:ext cx="1722882" cy="1722882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45337" y="3997517"/>
            <a:ext cx="119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Wijkagent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704099" y="3997517"/>
            <a:ext cx="15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Buurtbewoner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263033" y="3997517"/>
            <a:ext cx="90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237719" y="4005218"/>
            <a:ext cx="155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Medewerker Gemeente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909" y="2181725"/>
            <a:ext cx="1708484" cy="1708484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9306914" y="3997517"/>
            <a:ext cx="173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Consulent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Villex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DA1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og 8"/>
          <p:cNvSpPr/>
          <p:nvPr/>
        </p:nvSpPr>
        <p:spPr>
          <a:xfrm rot="10041917">
            <a:off x="1125781" y="2838955"/>
            <a:ext cx="265011" cy="162801"/>
          </a:xfrm>
          <a:prstGeom prst="arc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/>
          <p:cNvSpPr/>
          <p:nvPr/>
        </p:nvSpPr>
        <p:spPr>
          <a:xfrm>
            <a:off x="1286060" y="2710249"/>
            <a:ext cx="80626" cy="101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al 19"/>
          <p:cNvSpPr/>
          <p:nvPr/>
        </p:nvSpPr>
        <p:spPr>
          <a:xfrm>
            <a:off x="1077683" y="2711579"/>
            <a:ext cx="80626" cy="1016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51" y="257817"/>
            <a:ext cx="1936608" cy="7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7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7631" y="1854104"/>
            <a:ext cx="5964083" cy="2746925"/>
          </a:xfrm>
          <a:solidFill>
            <a:srgbClr val="0DA1D3"/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Handboek voor bewoners</a:t>
            </a:r>
          </a:p>
          <a:p>
            <a:r>
              <a:rPr lang="nl-NL" dirty="0">
                <a:solidFill>
                  <a:schemeClr val="bg1"/>
                </a:solidFill>
              </a:rPr>
              <a:t>Voor ieder locatie</a:t>
            </a:r>
          </a:p>
          <a:p>
            <a:r>
              <a:rPr lang="nl-NL" dirty="0">
                <a:solidFill>
                  <a:schemeClr val="bg1"/>
                </a:solidFill>
              </a:rPr>
              <a:t>Huisregels 	</a:t>
            </a:r>
          </a:p>
          <a:p>
            <a:r>
              <a:rPr lang="nl-NL" dirty="0">
                <a:solidFill>
                  <a:schemeClr val="bg1"/>
                </a:solidFill>
              </a:rPr>
              <a:t>Contactpersonen</a:t>
            </a:r>
          </a:p>
          <a:p>
            <a:r>
              <a:rPr lang="nl-NL" dirty="0">
                <a:solidFill>
                  <a:schemeClr val="bg1"/>
                </a:solidFill>
              </a:rPr>
              <a:t>Controles Villex</a:t>
            </a:r>
          </a:p>
        </p:txBody>
      </p:sp>
      <p:pic>
        <p:nvPicPr>
          <p:cNvPr id="5" name="Afbeelding 4" descr="V:\marketing\Charlotte\Handleiding Delft\voorkan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9" y="2380344"/>
            <a:ext cx="2940362" cy="3780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2380344"/>
            <a:ext cx="2775419" cy="3780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hthoek 6"/>
          <p:cNvSpPr/>
          <p:nvPr/>
        </p:nvSpPr>
        <p:spPr>
          <a:xfrm>
            <a:off x="857631" y="951077"/>
            <a:ext cx="7705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Beheerplan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10" y="214550"/>
            <a:ext cx="1936608" cy="7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0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gemeente bloemenda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709">
            <a:off x="10134010" y="1900418"/>
            <a:ext cx="918662" cy="91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gemeente del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829">
            <a:off x="2510210" y="2064957"/>
            <a:ext cx="1805292" cy="9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542">
            <a:off x="321013" y="328863"/>
            <a:ext cx="2398124" cy="159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390">
            <a:off x="2575177" y="727852"/>
            <a:ext cx="2212768" cy="1475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6" y="2051326"/>
            <a:ext cx="1385997" cy="5271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88">
            <a:off x="9398668" y="333895"/>
            <a:ext cx="2478506" cy="165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87">
            <a:off x="7352664" y="758456"/>
            <a:ext cx="2017791" cy="1345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14" y="2051325"/>
            <a:ext cx="1385997" cy="5271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969">
            <a:off x="284832" y="4366061"/>
            <a:ext cx="2840998" cy="151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099">
            <a:off x="2872492" y="4685139"/>
            <a:ext cx="1949116" cy="129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3" y="6015201"/>
            <a:ext cx="1619575" cy="786651"/>
          </a:xfrm>
          <a:prstGeom prst="rect">
            <a:avLst/>
          </a:prstGeom>
        </p:spPr>
      </p:pic>
      <p:pic>
        <p:nvPicPr>
          <p:cNvPr id="1030" name="Picture 6" descr="Afbeeldingsresultaat voor gemeente amsterda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543">
            <a:off x="3189582" y="6145066"/>
            <a:ext cx="927267" cy="4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fbeeldingsresultaat voor gemeente amsterda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543">
            <a:off x="11139864" y="2502010"/>
            <a:ext cx="927267" cy="4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Villex -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436">
            <a:off x="6861172" y="4514494"/>
            <a:ext cx="3381712" cy="122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54" y="4350759"/>
            <a:ext cx="1110753" cy="1664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60" y="6139673"/>
            <a:ext cx="1385997" cy="527119"/>
          </a:xfrm>
          <a:prstGeom prst="rect">
            <a:avLst/>
          </a:prstGeom>
        </p:spPr>
      </p:pic>
      <p:pic>
        <p:nvPicPr>
          <p:cNvPr id="1032" name="Picture 8" descr="Afbeeldingsresultaat voor gemeente middelbur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41" y="6121642"/>
            <a:ext cx="736358" cy="7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50" y="2590568"/>
            <a:ext cx="2914751" cy="1108531"/>
          </a:xfrm>
          <a:prstGeom prst="rect">
            <a:avLst/>
          </a:prstGeom>
        </p:spPr>
      </p:pic>
      <p:pic>
        <p:nvPicPr>
          <p:cNvPr id="1034" name="Picture 10" descr="Afbeeldingsresultaat voor nederla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8" y="3770640"/>
            <a:ext cx="901533" cy="90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88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02" y="1118936"/>
            <a:ext cx="2601311" cy="18580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769">
            <a:off x="122472" y="2097711"/>
            <a:ext cx="3489986" cy="4208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157">
            <a:off x="8884682" y="4291067"/>
            <a:ext cx="2882316" cy="205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2" y="416371"/>
            <a:ext cx="5760732" cy="14051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93">
            <a:off x="3807492" y="2718042"/>
            <a:ext cx="4737351" cy="315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8323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llex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93" y="2137472"/>
            <a:ext cx="790575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4219073" y="704116"/>
            <a:ext cx="494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Domburg Schuitvlot Middelburg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78" y="6467136"/>
            <a:ext cx="945105" cy="3341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3" y="429126"/>
            <a:ext cx="2914751" cy="1108531"/>
          </a:xfrm>
          <a:prstGeom prst="rect">
            <a:avLst/>
          </a:prstGeom>
        </p:spPr>
      </p:pic>
      <p:pic>
        <p:nvPicPr>
          <p:cNvPr id="11" name="Picture 8" descr="Afbeeldingsresultaat voor gemeente middelbu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309">
            <a:off x="9795298" y="820131"/>
            <a:ext cx="1129376" cy="11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/>
          <p:cNvGraphicFramePr/>
          <p:nvPr>
            <p:extLst/>
          </p:nvPr>
        </p:nvGraphicFramePr>
        <p:xfrm>
          <a:off x="-433680" y="1812647"/>
          <a:ext cx="6555409" cy="497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5462337" y="1652898"/>
            <a:ext cx="285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VAG Rounded Std Light" panose="020F0502020204020204" pitchFamily="34" charset="0"/>
                <a:ea typeface="+mn-ea"/>
                <a:cs typeface="+mn-cs"/>
              </a:rPr>
              <a:t>Domburg-Schuitvlot</a:t>
            </a:r>
          </a:p>
        </p:txBody>
      </p:sp>
    </p:spTree>
    <p:extLst>
      <p:ext uri="{BB962C8B-B14F-4D97-AF65-F5344CB8AC3E}">
        <p14:creationId xmlns:p14="http://schemas.microsoft.com/office/powerpoint/2010/main" val="386187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40" y="1579619"/>
            <a:ext cx="6531294" cy="43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2" y="200294"/>
            <a:ext cx="2914751" cy="11085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27" y="6071938"/>
            <a:ext cx="1769307" cy="70692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177287" y="6240734"/>
            <a:ext cx="25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VAG Rounded Std Light" panose="020F0502020204020204" pitchFamily="34" charset="0"/>
                <a:ea typeface="+mn-ea"/>
                <a:cs typeface="+mn-cs"/>
              </a:rPr>
              <a:t>Powered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VAG Rounded Std Light" panose="020F0502020204020204" pitchFamily="34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A1D3"/>
                </a:solidFill>
                <a:effectLst/>
                <a:uLnTx/>
                <a:uFillTx/>
                <a:latin typeface="VAG Rounded Std Light" panose="020F0502020204020204" pitchFamily="34" charset="0"/>
                <a:ea typeface="+mn-ea"/>
                <a:cs typeface="+mn-cs"/>
              </a:rPr>
              <a:t>by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DA1D3"/>
              </a:solidFill>
              <a:effectLst/>
              <a:uLnTx/>
              <a:uFillTx/>
              <a:latin typeface="VAG Rounded Std Light" panose="020F0502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44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1" name="Afbeelding 10" descr="Afbeelding met buiten, gebouw, persoon, grond&#10;&#10;Automatisch gegenereerde beschrijving">
            <a:extLst>
              <a:ext uri="{FF2B5EF4-FFF2-40B4-BE49-F238E27FC236}">
                <a16:creationId xmlns:a16="http://schemas.microsoft.com/office/drawing/2014/main" id="{D7ADBD7C-58F2-4047-A4DB-50F2485D5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/>
          <a:stretch/>
        </p:blipFill>
        <p:spPr>
          <a:xfrm>
            <a:off x="-17277" y="0"/>
            <a:ext cx="1220927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9C255D7-23C6-4E34-A787-A161B95F1141}"/>
              </a:ext>
            </a:extLst>
          </p:cNvPr>
          <p:cNvSpPr txBox="1"/>
          <p:nvPr/>
        </p:nvSpPr>
        <p:spPr>
          <a:xfrm>
            <a:off x="3173178" y="3741826"/>
            <a:ext cx="60000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Flexibele woonvormen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december 2019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2B5EE7C-5861-47F8-9ED1-571B79311CEC}"/>
              </a:ext>
            </a:extLst>
          </p:cNvPr>
          <p:cNvSpPr txBox="1"/>
          <p:nvPr/>
        </p:nvSpPr>
        <p:spPr>
          <a:xfrm>
            <a:off x="2478741" y="660395"/>
            <a:ext cx="7784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Congres Flexwonen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Zeeland</a:t>
            </a:r>
          </a:p>
        </p:txBody>
      </p:sp>
    </p:spTree>
    <p:extLst>
      <p:ext uri="{BB962C8B-B14F-4D97-AF65-F5344CB8AC3E}">
        <p14:creationId xmlns:p14="http://schemas.microsoft.com/office/powerpoint/2010/main" val="39220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AFE0E1-6794-4B9B-8BDA-4EE9A616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767982"/>
            <a:ext cx="9691604" cy="46853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BA5649-8F30-44E0-889B-2FB2CD1B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Flexwonen is steeds meer nodig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8945E-154A-473B-A4B0-D52EA14782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336" y="1246048"/>
            <a:ext cx="10425600" cy="4048376"/>
          </a:xfrm>
        </p:spPr>
        <p:txBody>
          <a:bodyPr/>
          <a:lstStyle/>
          <a:p>
            <a:r>
              <a:rPr lang="nl-NL" dirty="0">
                <a:latin typeface="Variable-Black"/>
              </a:rPr>
              <a:t>Dynamiek in de samenleving</a:t>
            </a:r>
          </a:p>
          <a:p>
            <a:r>
              <a:rPr lang="nl-NL" dirty="0">
                <a:latin typeface="Variable-Black"/>
              </a:rPr>
              <a:t>Meer </a:t>
            </a:r>
            <a:r>
              <a:rPr lang="nl-NL" i="1" dirty="0">
                <a:latin typeface="Variable-Black"/>
              </a:rPr>
              <a:t>outsiders</a:t>
            </a:r>
          </a:p>
          <a:p>
            <a:r>
              <a:rPr lang="nl-NL" dirty="0">
                <a:latin typeface="Variable-Black"/>
              </a:rPr>
              <a:t>Veel leegstand</a:t>
            </a:r>
          </a:p>
        </p:txBody>
      </p:sp>
    </p:spTree>
    <p:extLst>
      <p:ext uri="{BB962C8B-B14F-4D97-AF65-F5344CB8AC3E}">
        <p14:creationId xmlns:p14="http://schemas.microsoft.com/office/powerpoint/2010/main" val="2138164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3" name="Afbeelding 2" descr="Afbeelding met hek, gebouw&#10;&#10;Automatisch gegenereerde beschrijving">
            <a:extLst>
              <a:ext uri="{FF2B5EF4-FFF2-40B4-BE49-F238E27FC236}">
                <a16:creationId xmlns:a16="http://schemas.microsoft.com/office/drawing/2014/main" id="{9C112137-6190-4BF4-AD09-B7787430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9" r="1021" b="94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0F6C626-F936-4656-B634-1AFF9E3EA077}"/>
              </a:ext>
            </a:extLst>
          </p:cNvPr>
          <p:cNvSpPr txBox="1"/>
          <p:nvPr/>
        </p:nvSpPr>
        <p:spPr>
          <a:xfrm>
            <a:off x="585926" y="1443841"/>
            <a:ext cx="113279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Ontstaan in 2012 (Noord-Brabant).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op vastgoed en huisvestingsopgaven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(Gemeenten, Corporaties en Zorginstellingen).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Expertise in vastgoed vraagstukken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(herbestemming vastgoed).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Conceptontwikkeling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(gemeentelijke vraagstukken wonen/ zorg/ begeleiding).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Beheervraagstukken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(sociaal-maatschappelijk en economisch beheer).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Consultancy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(ondersteuning bij opstart project).</a:t>
            </a:r>
          </a:p>
        </p:txBody>
      </p:sp>
    </p:spTree>
    <p:extLst>
      <p:ext uri="{BB962C8B-B14F-4D97-AF65-F5344CB8AC3E}">
        <p14:creationId xmlns:p14="http://schemas.microsoft.com/office/powerpoint/2010/main" val="23035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7" name="Afbeelding 16" descr="Afbeelding met gebouw, buiten, auto, lucht&#10;&#10;Automatisch gegenereerde beschrijving">
            <a:extLst>
              <a:ext uri="{FF2B5EF4-FFF2-40B4-BE49-F238E27FC236}">
                <a16:creationId xmlns:a16="http://schemas.microsoft.com/office/drawing/2014/main" id="{A471102D-D8B4-464E-9CBF-E1428BD93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83"/>
          <a:stretch/>
        </p:blipFill>
        <p:spPr>
          <a:xfrm>
            <a:off x="1" y="0"/>
            <a:ext cx="12348452" cy="6858000"/>
          </a:xfrm>
          <a:prstGeom prst="rect">
            <a:avLst/>
          </a:prstGeom>
        </p:spPr>
      </p:pic>
      <p:pic>
        <p:nvPicPr>
          <p:cNvPr id="11" name="Graphic 10" descr="Wolk">
            <a:extLst>
              <a:ext uri="{FF2B5EF4-FFF2-40B4-BE49-F238E27FC236}">
                <a16:creationId xmlns:a16="http://schemas.microsoft.com/office/drawing/2014/main" id="{D3636714-8E2A-4946-BB5A-94CD7CC95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3766" y="850457"/>
            <a:ext cx="3160451" cy="354493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C32F761-D8DE-4B0F-8C6C-BB897C76839A}"/>
              </a:ext>
            </a:extLst>
          </p:cNvPr>
          <p:cNvSpPr txBox="1"/>
          <p:nvPr/>
        </p:nvSpPr>
        <p:spPr>
          <a:xfrm>
            <a:off x="437315" y="2632821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Maatschappelijke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opgaven</a:t>
            </a:r>
          </a:p>
        </p:txBody>
      </p:sp>
      <p:pic>
        <p:nvPicPr>
          <p:cNvPr id="13" name="Graphic 12" descr="Stad">
            <a:extLst>
              <a:ext uri="{FF2B5EF4-FFF2-40B4-BE49-F238E27FC236}">
                <a16:creationId xmlns:a16="http://schemas.microsoft.com/office/drawing/2014/main" id="{465A8C3F-53CA-43F3-86F5-01A8A86ED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33557" y="236948"/>
            <a:ext cx="2406588" cy="240658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392D40B-D998-4B30-9DD0-8F649B3E12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84" y="4593990"/>
            <a:ext cx="2185861" cy="1271243"/>
          </a:xfrm>
          <a:prstGeom prst="rect">
            <a:avLst/>
          </a:prstGeom>
        </p:spPr>
      </p:pic>
      <p:pic>
        <p:nvPicPr>
          <p:cNvPr id="15" name="Graphic 14" descr="Groep">
            <a:extLst>
              <a:ext uri="{FF2B5EF4-FFF2-40B4-BE49-F238E27FC236}">
                <a16:creationId xmlns:a16="http://schemas.microsoft.com/office/drawing/2014/main" id="{BC681E04-637C-47AF-A293-7B02569FB4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717206" y="4593990"/>
            <a:ext cx="914400" cy="914400"/>
          </a:xfrm>
          <a:prstGeom prst="rect">
            <a:avLst/>
          </a:prstGeom>
        </p:spPr>
      </p:pic>
      <p:pic>
        <p:nvPicPr>
          <p:cNvPr id="16" name="Graphic 15" descr="Kinderen">
            <a:extLst>
              <a:ext uri="{FF2B5EF4-FFF2-40B4-BE49-F238E27FC236}">
                <a16:creationId xmlns:a16="http://schemas.microsoft.com/office/drawing/2014/main" id="{CF2EFC05-9564-4B94-B2B4-478C2D7B8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11591" y="4844637"/>
            <a:ext cx="914400" cy="914400"/>
          </a:xfrm>
          <a:prstGeom prst="rect">
            <a:avLst/>
          </a:prstGeom>
        </p:spPr>
      </p:pic>
      <p:pic>
        <p:nvPicPr>
          <p:cNvPr id="18" name="Graphic 17" descr="Twee vrouwen">
            <a:extLst>
              <a:ext uri="{FF2B5EF4-FFF2-40B4-BE49-F238E27FC236}">
                <a16:creationId xmlns:a16="http://schemas.microsoft.com/office/drawing/2014/main" id="{18756663-A81E-4A0B-BBAE-0A46856474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773482" y="4886146"/>
            <a:ext cx="712488" cy="712488"/>
          </a:xfrm>
          <a:prstGeom prst="rect">
            <a:avLst/>
          </a:prstGeom>
        </p:spPr>
      </p:pic>
      <p:pic>
        <p:nvPicPr>
          <p:cNvPr id="19" name="Graphic 18" descr="Gezin met twee kinderen">
            <a:extLst>
              <a:ext uri="{FF2B5EF4-FFF2-40B4-BE49-F238E27FC236}">
                <a16:creationId xmlns:a16="http://schemas.microsoft.com/office/drawing/2014/main" id="{ED7DE8FA-416B-4299-BFCA-82DC74292F4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345800" y="4684234"/>
            <a:ext cx="1027915" cy="1027915"/>
          </a:xfrm>
          <a:prstGeom prst="rect">
            <a:avLst/>
          </a:prstGeom>
        </p:spPr>
      </p:pic>
      <p:sp>
        <p:nvSpPr>
          <p:cNvPr id="20" name="Stroomdiagram: Verbindingslijn 19">
            <a:extLst>
              <a:ext uri="{FF2B5EF4-FFF2-40B4-BE49-F238E27FC236}">
                <a16:creationId xmlns:a16="http://schemas.microsoft.com/office/drawing/2014/main" id="{17B45E82-2FC8-4DF9-A3C0-FDF2AD66084A}"/>
              </a:ext>
            </a:extLst>
          </p:cNvPr>
          <p:cNvSpPr/>
          <p:nvPr/>
        </p:nvSpPr>
        <p:spPr>
          <a:xfrm>
            <a:off x="5286693" y="1829863"/>
            <a:ext cx="2406588" cy="2166611"/>
          </a:xfrm>
          <a:prstGeom prst="flowChartConnector">
            <a:avLst/>
          </a:prstGeom>
          <a:solidFill>
            <a:srgbClr val="FFFFE7"/>
          </a:solidFill>
          <a:ln>
            <a:solidFill>
              <a:srgbClr val="FFFF00"/>
            </a:solidFill>
          </a:ln>
          <a:effectLst>
            <a:glow rad="774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300" normalizeH="0" baseline="0" noProof="0" dirty="0">
                <a:ln>
                  <a:noFill/>
                </a:ln>
                <a:solidFill>
                  <a:srgbClr val="106E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Match!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B6AB592D-D797-4A4D-8F0D-DE9E9F69A0F8}"/>
              </a:ext>
            </a:extLst>
          </p:cNvPr>
          <p:cNvCxnSpPr>
            <a:cxnSpLocks/>
          </p:cNvCxnSpPr>
          <p:nvPr/>
        </p:nvCxnSpPr>
        <p:spPr>
          <a:xfrm flipH="1" flipV="1">
            <a:off x="7693283" y="3714750"/>
            <a:ext cx="1640274" cy="770954"/>
          </a:xfrm>
          <a:prstGeom prst="straightConnector1">
            <a:avLst/>
          </a:prstGeom>
          <a:ln w="44450">
            <a:solidFill>
              <a:srgbClr val="106E6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AEC7EF7-0911-4248-A063-FB2BF5845600}"/>
              </a:ext>
            </a:extLst>
          </p:cNvPr>
          <p:cNvCxnSpPr>
            <a:cxnSpLocks/>
          </p:cNvCxnSpPr>
          <p:nvPr/>
        </p:nvCxnSpPr>
        <p:spPr>
          <a:xfrm>
            <a:off x="3298962" y="2982897"/>
            <a:ext cx="1805698" cy="0"/>
          </a:xfrm>
          <a:prstGeom prst="straightConnector1">
            <a:avLst/>
          </a:prstGeom>
          <a:ln w="44450">
            <a:solidFill>
              <a:srgbClr val="106E65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95C7242-05C3-4980-B518-E216B597D486}"/>
              </a:ext>
            </a:extLst>
          </p:cNvPr>
          <p:cNvCxnSpPr>
            <a:cxnSpLocks/>
          </p:cNvCxnSpPr>
          <p:nvPr/>
        </p:nvCxnSpPr>
        <p:spPr>
          <a:xfrm flipH="1">
            <a:off x="7821227" y="1518082"/>
            <a:ext cx="1512330" cy="825623"/>
          </a:xfrm>
          <a:prstGeom prst="straightConnector1">
            <a:avLst/>
          </a:prstGeom>
          <a:ln w="44450">
            <a:solidFill>
              <a:srgbClr val="106E6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58B8D2F6-A9A1-43FE-9557-E6EFFF152F2A}"/>
              </a:ext>
            </a:extLst>
          </p:cNvPr>
          <p:cNvSpPr txBox="1"/>
          <p:nvPr/>
        </p:nvSpPr>
        <p:spPr>
          <a:xfrm>
            <a:off x="8837298" y="2308955"/>
            <a:ext cx="316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(tijdelijk) beschikbaar vastgoed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FFEBEC6A-A171-4B9D-A1E2-E76487A8296B}"/>
              </a:ext>
            </a:extLst>
          </p:cNvPr>
          <p:cNvCxnSpPr>
            <a:cxnSpLocks/>
          </p:cNvCxnSpPr>
          <p:nvPr/>
        </p:nvCxnSpPr>
        <p:spPr>
          <a:xfrm flipV="1">
            <a:off x="5450845" y="4074786"/>
            <a:ext cx="612000" cy="797845"/>
          </a:xfrm>
          <a:prstGeom prst="straightConnector1">
            <a:avLst/>
          </a:prstGeom>
          <a:noFill/>
          <a:ln w="44450" cap="flat" cmpd="sng" algn="ctr">
            <a:solidFill>
              <a:srgbClr val="106E65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26" name="Graphic 25" descr="Twee mannen">
            <a:extLst>
              <a:ext uri="{FF2B5EF4-FFF2-40B4-BE49-F238E27FC236}">
                <a16:creationId xmlns:a16="http://schemas.microsoft.com/office/drawing/2014/main" id="{DC9D969E-E078-4BD1-A638-A140922987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306540" y="4305012"/>
            <a:ext cx="811448" cy="811448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98FC5D51-A52A-48EC-AAA8-96C271F29F73}"/>
              </a:ext>
            </a:extLst>
          </p:cNvPr>
          <p:cNvSpPr txBox="1"/>
          <p:nvPr/>
        </p:nvSpPr>
        <p:spPr>
          <a:xfrm>
            <a:off x="3136392" y="5593695"/>
            <a:ext cx="377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(kwetsbare) burgers met woonvraag</a:t>
            </a:r>
          </a:p>
        </p:txBody>
      </p:sp>
      <p:pic>
        <p:nvPicPr>
          <p:cNvPr id="28" name="Graphic 27" descr="Ouder met kind">
            <a:extLst>
              <a:ext uri="{FF2B5EF4-FFF2-40B4-BE49-F238E27FC236}">
                <a16:creationId xmlns:a16="http://schemas.microsoft.com/office/drawing/2014/main" id="{97BC7360-4523-4694-AE71-34AED1620CF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4838041" y="4485704"/>
            <a:ext cx="712488" cy="712488"/>
          </a:xfrm>
          <a:prstGeom prst="rect">
            <a:avLst/>
          </a:prstGeom>
        </p:spPr>
      </p:pic>
      <p:pic>
        <p:nvPicPr>
          <p:cNvPr id="3" name="Graphic 2" descr="Man">
            <a:extLst>
              <a:ext uri="{FF2B5EF4-FFF2-40B4-BE49-F238E27FC236}">
                <a16:creationId xmlns:a16="http://schemas.microsoft.com/office/drawing/2014/main" id="{896B3B0E-2C12-40DF-87BB-B255A5895C2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924079" y="4924352"/>
            <a:ext cx="659818" cy="659818"/>
          </a:xfrm>
          <a:prstGeom prst="rect">
            <a:avLst/>
          </a:prstGeom>
        </p:spPr>
      </p:pic>
      <p:pic>
        <p:nvPicPr>
          <p:cNvPr id="29" name="Graphic 28" descr="Vrouw">
            <a:extLst>
              <a:ext uri="{FF2B5EF4-FFF2-40B4-BE49-F238E27FC236}">
                <a16:creationId xmlns:a16="http://schemas.microsoft.com/office/drawing/2014/main" id="{837FDCE3-F096-40FF-B9D1-FB0893CC911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3822795" y="4277286"/>
            <a:ext cx="676830" cy="676830"/>
          </a:xfrm>
          <a:prstGeom prst="rect">
            <a:avLst/>
          </a:prstGeom>
        </p:spPr>
      </p:pic>
      <p:pic>
        <p:nvPicPr>
          <p:cNvPr id="31" name="Graphic 30" descr="Persoon in rolstoel">
            <a:extLst>
              <a:ext uri="{FF2B5EF4-FFF2-40B4-BE49-F238E27FC236}">
                <a16:creationId xmlns:a16="http://schemas.microsoft.com/office/drawing/2014/main" id="{6558ECB5-F4C2-4A01-8BFA-0354FE3A6AF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5606374" y="4473708"/>
            <a:ext cx="718561" cy="7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4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5" name="Afbeelding 14" descr="Afbeelding met boom, buiten, lucht, gras&#10;&#10;Automatisch gegenereerde beschrijving">
            <a:extLst>
              <a:ext uri="{FF2B5EF4-FFF2-40B4-BE49-F238E27FC236}">
                <a16:creationId xmlns:a16="http://schemas.microsoft.com/office/drawing/2014/main" id="{DFF8BB55-8CCD-43C8-944D-97389274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0" y="45889"/>
            <a:ext cx="12192000" cy="68580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255651A-1C6E-4FE2-9947-A2AA0E039251}"/>
              </a:ext>
            </a:extLst>
          </p:cNvPr>
          <p:cNvSpPr txBox="1"/>
          <p:nvPr/>
        </p:nvSpPr>
        <p:spPr>
          <a:xfrm>
            <a:off x="758371" y="1998457"/>
            <a:ext cx="59860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Woonbegeleiding, waaronder: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Leefbaarheid, veiligheid en toezicht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 netheid en hygiëne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Periodieke gesprekken/bezoeken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Omgevingsbeheer waaronder: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Aanspreekpunt voor omwonenden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Maatschappelijke projecten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Ketenbeheer, waaronder: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Processen rondom zorgbegeleiding (casuïstiek)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8C9290CE-7B98-464B-9A23-9537F69412AE}"/>
              </a:ext>
            </a:extLst>
          </p:cNvPr>
          <p:cNvSpPr/>
          <p:nvPr/>
        </p:nvSpPr>
        <p:spPr>
          <a:xfrm>
            <a:off x="7324964" y="2017567"/>
            <a:ext cx="3001785" cy="2990617"/>
          </a:xfrm>
          <a:prstGeom prst="ellipse">
            <a:avLst/>
          </a:prstGeom>
          <a:gradFill>
            <a:gsLst>
              <a:gs pos="0">
                <a:srgbClr val="106E65"/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Vastgoed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(platform)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B3D390B4-F2F8-4C21-80E7-77819E7D1814}"/>
              </a:ext>
            </a:extLst>
          </p:cNvPr>
          <p:cNvSpPr/>
          <p:nvPr/>
        </p:nvSpPr>
        <p:spPr>
          <a:xfrm>
            <a:off x="7950981" y="4245437"/>
            <a:ext cx="1914902" cy="1927028"/>
          </a:xfrm>
          <a:prstGeom prst="ellipse">
            <a:avLst/>
          </a:prstGeom>
          <a:solidFill>
            <a:srgbClr val="17A5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Welzijn en zorg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7E9BA56-FD7E-427F-943F-95C89552C5C8}"/>
              </a:ext>
            </a:extLst>
          </p:cNvPr>
          <p:cNvSpPr/>
          <p:nvPr/>
        </p:nvSpPr>
        <p:spPr>
          <a:xfrm>
            <a:off x="7890295" y="853286"/>
            <a:ext cx="1871122" cy="1901120"/>
          </a:xfrm>
          <a:prstGeom prst="ellipse">
            <a:avLst/>
          </a:prstGeom>
          <a:solidFill>
            <a:srgbClr val="17A5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Wonen en leven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EAEE8A77-6D5E-4635-A645-967CA6D47B31}"/>
              </a:ext>
            </a:extLst>
          </p:cNvPr>
          <p:cNvSpPr/>
          <p:nvPr/>
        </p:nvSpPr>
        <p:spPr>
          <a:xfrm>
            <a:off x="9970348" y="2582607"/>
            <a:ext cx="1843463" cy="1860535"/>
          </a:xfrm>
          <a:prstGeom prst="ellipse">
            <a:avLst/>
          </a:prstGeom>
          <a:solidFill>
            <a:srgbClr val="17A5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</a:t>
            </a:r>
          </a:p>
        </p:txBody>
      </p:sp>
    </p:spTree>
    <p:extLst>
      <p:ext uri="{BB962C8B-B14F-4D97-AF65-F5344CB8AC3E}">
        <p14:creationId xmlns:p14="http://schemas.microsoft.com/office/powerpoint/2010/main" val="34181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1" name="Afbeelding 10" descr="Afbeelding met buiten, gebouw, persoon, grond&#10;&#10;Automatisch gegenereerde beschrijving">
            <a:extLst>
              <a:ext uri="{FF2B5EF4-FFF2-40B4-BE49-F238E27FC236}">
                <a16:creationId xmlns:a16="http://schemas.microsoft.com/office/drawing/2014/main" id="{D7ADBD7C-58F2-4047-A4DB-50F2485D5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/>
          <a:stretch/>
        </p:blipFill>
        <p:spPr>
          <a:xfrm>
            <a:off x="-17277" y="-13153"/>
            <a:ext cx="12209277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BF53F19-608B-455D-BED6-D4D6A3FE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425" y="2255602"/>
            <a:ext cx="2490664" cy="1552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92FD9D-8FFF-45F6-B13D-D3356488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6" y="2189613"/>
            <a:ext cx="2405007" cy="16033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B166373-88EE-472F-A57B-AF710DD81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984" y="2198336"/>
            <a:ext cx="2633680" cy="16417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6C5052D-1023-4DE9-AC04-39856DC77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72" y="4437154"/>
            <a:ext cx="2566598" cy="1449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B2115D8-E443-4FEC-A35A-51D72C5F3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9966" y="4480664"/>
            <a:ext cx="2633680" cy="14058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Afbeelding 17" descr="Afbeelding met boom, buiten, lucht, gras&#10;&#10;Beschrijving is gegenereerd met zeer hoge betrouwbaarheid">
            <a:extLst>
              <a:ext uri="{FF2B5EF4-FFF2-40B4-BE49-F238E27FC236}">
                <a16:creationId xmlns:a16="http://schemas.microsoft.com/office/drawing/2014/main" id="{90459611-EF21-4DB7-B9DE-A047700040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97" y="155300"/>
            <a:ext cx="2408979" cy="16059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Afbeelding 18" descr="Afbeelding met gebouw, buiten, auto, lucht&#10;&#10;Beschrijving is gegenereerd met zeer hoge betrouwbaarheid">
            <a:extLst>
              <a:ext uri="{FF2B5EF4-FFF2-40B4-BE49-F238E27FC236}">
                <a16:creationId xmlns:a16="http://schemas.microsoft.com/office/drawing/2014/main" id="{E282FCB6-2504-4BCC-A3B9-26F016958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97" y="4327754"/>
            <a:ext cx="2358403" cy="15722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4B01DF-1773-4928-8682-E3D08A530A12}"/>
              </a:ext>
            </a:extLst>
          </p:cNvPr>
          <p:cNvSpPr txBox="1"/>
          <p:nvPr/>
        </p:nvSpPr>
        <p:spPr>
          <a:xfrm>
            <a:off x="3674296" y="630457"/>
            <a:ext cx="372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Enkele projecten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36A866B-7CAA-4548-830B-91B0C98A6494}"/>
              </a:ext>
            </a:extLst>
          </p:cNvPr>
          <p:cNvSpPr txBox="1"/>
          <p:nvPr/>
        </p:nvSpPr>
        <p:spPr>
          <a:xfrm>
            <a:off x="1161362" y="3844287"/>
            <a:ext cx="84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E3962D8-F90A-4A3D-8E0C-618C17D659A0}"/>
              </a:ext>
            </a:extLst>
          </p:cNvPr>
          <p:cNvSpPr txBox="1"/>
          <p:nvPr/>
        </p:nvSpPr>
        <p:spPr>
          <a:xfrm>
            <a:off x="1112043" y="5886527"/>
            <a:ext cx="122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Eindhoven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0B3539E-C6EF-452B-B7A2-5A8ACAB5B8D7}"/>
              </a:ext>
            </a:extLst>
          </p:cNvPr>
          <p:cNvSpPr txBox="1"/>
          <p:nvPr/>
        </p:nvSpPr>
        <p:spPr>
          <a:xfrm>
            <a:off x="3853550" y="3935539"/>
            <a:ext cx="115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Waalwijk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4F937C3-CD27-4632-A80A-60CBCB8C71D8}"/>
              </a:ext>
            </a:extLst>
          </p:cNvPr>
          <p:cNvSpPr txBox="1"/>
          <p:nvPr/>
        </p:nvSpPr>
        <p:spPr>
          <a:xfrm>
            <a:off x="10032432" y="1802928"/>
            <a:ext cx="100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Ermelo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D4059D3-8156-4CD1-972F-FCA6639F29EF}"/>
              </a:ext>
            </a:extLst>
          </p:cNvPr>
          <p:cNvSpPr txBox="1"/>
          <p:nvPr/>
        </p:nvSpPr>
        <p:spPr>
          <a:xfrm>
            <a:off x="3818040" y="5924031"/>
            <a:ext cx="122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Wijchen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D223A84-4BB9-4893-B108-96BE2CE81FFC}"/>
              </a:ext>
            </a:extLst>
          </p:cNvPr>
          <p:cNvSpPr txBox="1"/>
          <p:nvPr/>
        </p:nvSpPr>
        <p:spPr>
          <a:xfrm>
            <a:off x="6726025" y="5924031"/>
            <a:ext cx="136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Eindhoven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A79E9BF5-5139-43C1-A83B-BB5775ADF8A0}"/>
              </a:ext>
            </a:extLst>
          </p:cNvPr>
          <p:cNvSpPr txBox="1"/>
          <p:nvPr/>
        </p:nvSpPr>
        <p:spPr>
          <a:xfrm>
            <a:off x="9492670" y="5930014"/>
            <a:ext cx="189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‘s-Hertogenbosch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6147859-916E-4F07-A004-5095B180DB16}"/>
              </a:ext>
            </a:extLst>
          </p:cNvPr>
          <p:cNvSpPr txBox="1"/>
          <p:nvPr/>
        </p:nvSpPr>
        <p:spPr>
          <a:xfrm>
            <a:off x="6802154" y="3956489"/>
            <a:ext cx="12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Nijmegen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131C7C5C-AF20-40CC-A511-30B7ED917F98}"/>
              </a:ext>
            </a:extLst>
          </p:cNvPr>
          <p:cNvSpPr txBox="1"/>
          <p:nvPr/>
        </p:nvSpPr>
        <p:spPr>
          <a:xfrm>
            <a:off x="9960250" y="3879797"/>
            <a:ext cx="115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Gilze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44242A-912F-40CC-B1F1-8B0247477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8862" y="2206592"/>
            <a:ext cx="2405007" cy="1601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Afbeelding 32" descr="Afbeelding met buiten, huis, gebouw, gras&#10;&#10;Automatisch gegenereerde beschrijving">
            <a:extLst>
              <a:ext uri="{FF2B5EF4-FFF2-40B4-BE49-F238E27FC236}">
                <a16:creationId xmlns:a16="http://schemas.microsoft.com/office/drawing/2014/main" id="{6A5F918C-83A0-42DF-B7F6-B886658FB7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46" y="4466831"/>
            <a:ext cx="2396220" cy="1405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99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3" name="Afbeelding 2" descr="Afbeelding met hek, gebouw&#10;&#10;Automatisch gegenereerde beschrijving">
            <a:extLst>
              <a:ext uri="{FF2B5EF4-FFF2-40B4-BE49-F238E27FC236}">
                <a16:creationId xmlns:a16="http://schemas.microsoft.com/office/drawing/2014/main" id="{9C112137-6190-4BF4-AD09-B7787430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9" r="1021" b="94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688198-EC2F-4224-98C0-329150C9E395}"/>
              </a:ext>
            </a:extLst>
          </p:cNvPr>
          <p:cNvSpPr txBox="1"/>
          <p:nvPr/>
        </p:nvSpPr>
        <p:spPr>
          <a:xfrm>
            <a:off x="4038600" y="379436"/>
            <a:ext cx="596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MONTANA Ermelo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(2019-2031)</a:t>
            </a:r>
          </a:p>
        </p:txBody>
      </p:sp>
      <p:pic>
        <p:nvPicPr>
          <p:cNvPr id="12" name="Afbeelding 11" descr="Afbeelding met buiten, gebouw, huis, gras&#10;&#10;Automatisch gegenereerde beschrijving">
            <a:extLst>
              <a:ext uri="{FF2B5EF4-FFF2-40B4-BE49-F238E27FC236}">
                <a16:creationId xmlns:a16="http://schemas.microsoft.com/office/drawing/2014/main" id="{9FFEE7BE-CBAD-42FF-8DC7-8C538A6DC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41" y="2174644"/>
            <a:ext cx="5053852" cy="3369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Afbeelding 13" descr="Afbeelding met buiten, gras, weg, boom&#10;&#10;Automatisch gegenereerde beschrijving">
            <a:extLst>
              <a:ext uri="{FF2B5EF4-FFF2-40B4-BE49-F238E27FC236}">
                <a16:creationId xmlns:a16="http://schemas.microsoft.com/office/drawing/2014/main" id="{ECF941E3-B084-4ACC-8306-C0257C71E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7" y="2174644"/>
            <a:ext cx="4973171" cy="3315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21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5" name="Afbeelding 14" descr="Afbeelding met boom, buiten, lucht, gras&#10;&#10;Automatisch gegenereerde beschrijving">
            <a:extLst>
              <a:ext uri="{FF2B5EF4-FFF2-40B4-BE49-F238E27FC236}">
                <a16:creationId xmlns:a16="http://schemas.microsoft.com/office/drawing/2014/main" id="{DFF8BB55-8CCD-43C8-944D-97389274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7D4F629-67FE-49A1-8812-FE2BE1D697A8}"/>
              </a:ext>
            </a:extLst>
          </p:cNvPr>
          <p:cNvSpPr txBox="1"/>
          <p:nvPr/>
        </p:nvSpPr>
        <p:spPr>
          <a:xfrm>
            <a:off x="4886324" y="389413"/>
            <a:ext cx="358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aanleiding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CECD470C-8C7A-4DDE-8868-9A524F69E053}"/>
              </a:ext>
            </a:extLst>
          </p:cNvPr>
          <p:cNvSpPr txBox="1">
            <a:spLocks/>
          </p:cNvSpPr>
          <p:nvPr/>
        </p:nvSpPr>
        <p:spPr>
          <a:xfrm>
            <a:off x="550417" y="1521192"/>
            <a:ext cx="11301272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Het was 2016……….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None/>
              <a:tabLst/>
              <a:defRPr/>
            </a:pP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Signalen oplopende druk op de woningmarkt.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Huisvesting voor starters politiek item.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Toezegging aan gemeenteraad:100 tijdelijke wooneenheden voor spoedzoekers,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Gesprekken met (zorg)organisaties,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(vastgoed).</a:t>
            </a:r>
          </a:p>
        </p:txBody>
      </p:sp>
    </p:spTree>
    <p:extLst>
      <p:ext uri="{BB962C8B-B14F-4D97-AF65-F5344CB8AC3E}">
        <p14:creationId xmlns:p14="http://schemas.microsoft.com/office/powerpoint/2010/main" val="2607459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5" name="Afbeelding 14" descr="Afbeelding met boom, buiten, lucht, gras&#10;&#10;Automatisch gegenereerde beschrijving">
            <a:extLst>
              <a:ext uri="{FF2B5EF4-FFF2-40B4-BE49-F238E27FC236}">
                <a16:creationId xmlns:a16="http://schemas.microsoft.com/office/drawing/2014/main" id="{DFF8BB55-8CCD-43C8-944D-97389274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Tijdelijke aanduiding voor inhoud 4">
            <a:extLst>
              <a:ext uri="{FF2B5EF4-FFF2-40B4-BE49-F238E27FC236}">
                <a16:creationId xmlns:a16="http://schemas.microsoft.com/office/drawing/2014/main" id="{B408BC98-6C60-4634-A461-0564AFD0C91D}"/>
              </a:ext>
            </a:extLst>
          </p:cNvPr>
          <p:cNvSpPr txBox="1">
            <a:spLocks/>
          </p:cNvSpPr>
          <p:nvPr/>
        </p:nvSpPr>
        <p:spPr>
          <a:xfrm>
            <a:off x="1020933" y="1617685"/>
            <a:ext cx="10147176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Overwegingen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Verouderd verzorgingshuis (Henriëtte van Heemstrahuis)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Onduidelijke toekomst zorg mensen met een visuele beperking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Wens gemeente tijdelijke huisvestingslocatie spoedzoekers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Semi - permanente zorgunits en voormalige HvH voor spoedzoekers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Beheer/verhuur door derde partij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F45FBC5-EEAE-4628-9484-DD8FE43C5F4A}"/>
              </a:ext>
            </a:extLst>
          </p:cNvPr>
          <p:cNvSpPr txBox="1">
            <a:spLocks/>
          </p:cNvSpPr>
          <p:nvPr/>
        </p:nvSpPr>
        <p:spPr>
          <a:xfrm>
            <a:off x="2543452" y="169697"/>
            <a:ext cx="8363272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Henriëtte van Heemstrahuis 1 + 1=3</a:t>
            </a:r>
          </a:p>
        </p:txBody>
      </p:sp>
    </p:spTree>
    <p:extLst>
      <p:ext uri="{BB962C8B-B14F-4D97-AF65-F5344CB8AC3E}">
        <p14:creationId xmlns:p14="http://schemas.microsoft.com/office/powerpoint/2010/main" val="322903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5" name="Afbeelding 14" descr="Afbeelding met boom, buiten, lucht, gras&#10;&#10;Automatisch gegenereerde beschrijving">
            <a:extLst>
              <a:ext uri="{FF2B5EF4-FFF2-40B4-BE49-F238E27FC236}">
                <a16:creationId xmlns:a16="http://schemas.microsoft.com/office/drawing/2014/main" id="{DFF8BB55-8CCD-43C8-944D-97389274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913C945-B9FE-4F30-BA0C-0C5EA4E68D3F}"/>
              </a:ext>
            </a:extLst>
          </p:cNvPr>
          <p:cNvSpPr txBox="1">
            <a:spLocks/>
          </p:cNvSpPr>
          <p:nvPr/>
        </p:nvSpPr>
        <p:spPr>
          <a:xfrm>
            <a:off x="2854170" y="1540006"/>
            <a:ext cx="7467600" cy="288107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Het project vanuit vier perspectieven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gemeente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(college B&amp;W)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zorgorganisatie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artiméus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verhuurder/beheerder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 Huischmeesters)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bewoners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(spoedzoekers, starters, uitstroom zorg enz.)</a:t>
            </a:r>
          </a:p>
        </p:txBody>
      </p:sp>
    </p:spTree>
    <p:extLst>
      <p:ext uri="{BB962C8B-B14F-4D97-AF65-F5344CB8AC3E}">
        <p14:creationId xmlns:p14="http://schemas.microsoft.com/office/powerpoint/2010/main" val="7617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3" name="Afbeelding 2" descr="Afbeelding met hek, gebouw&#10;&#10;Automatisch gegenereerde beschrijving">
            <a:extLst>
              <a:ext uri="{FF2B5EF4-FFF2-40B4-BE49-F238E27FC236}">
                <a16:creationId xmlns:a16="http://schemas.microsoft.com/office/drawing/2014/main" id="{9C112137-6190-4BF4-AD09-B7787430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9" r="1021" b="94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688198-EC2F-4224-98C0-329150C9E395}"/>
              </a:ext>
            </a:extLst>
          </p:cNvPr>
          <p:cNvSpPr txBox="1"/>
          <p:nvPr/>
        </p:nvSpPr>
        <p:spPr>
          <a:xfrm>
            <a:off x="3379694" y="379436"/>
            <a:ext cx="662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MOLENHUIS Wijchen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(2020-2030)</a:t>
            </a:r>
          </a:p>
        </p:txBody>
      </p:sp>
      <p:pic>
        <p:nvPicPr>
          <p:cNvPr id="13" name="Afbeelding 12" descr="Afbeelding met buiten, huis, gebouw, gras&#10;&#10;Automatisch gegenereerde beschrijving">
            <a:extLst>
              <a:ext uri="{FF2B5EF4-FFF2-40B4-BE49-F238E27FC236}">
                <a16:creationId xmlns:a16="http://schemas.microsoft.com/office/drawing/2014/main" id="{C280B839-89A0-4AF5-9106-91816979B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3" y="2167493"/>
            <a:ext cx="3097711" cy="1817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E9C9B45-7AF6-43D3-B172-E19585C1C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00112" y="1663001"/>
            <a:ext cx="3693083" cy="4702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Afbeelding 14" descr="Afbeelding met gebouw, buiten, baksteen, huis&#10;&#10;Automatisch gegenereerde beschrijving">
            <a:extLst>
              <a:ext uri="{FF2B5EF4-FFF2-40B4-BE49-F238E27FC236}">
                <a16:creationId xmlns:a16="http://schemas.microsoft.com/office/drawing/2014/main" id="{A169522A-F48D-4270-8646-B9BA44170F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8" y="4160243"/>
            <a:ext cx="2766019" cy="1844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Afbeelding 18" descr="Afbeelding met buiten, gras, gebouw, baksteen&#10;&#10;Automatisch gegenereerde beschrijving">
            <a:extLst>
              <a:ext uri="{FF2B5EF4-FFF2-40B4-BE49-F238E27FC236}">
                <a16:creationId xmlns:a16="http://schemas.microsoft.com/office/drawing/2014/main" id="{F02C2153-7B41-43F1-8C18-D92C2492F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3138" y="2987247"/>
            <a:ext cx="3747443" cy="2107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0089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5" name="Afbeelding 14" descr="Afbeelding met boom, buiten, lucht, gras&#10;&#10;Automatisch gegenereerde beschrijving">
            <a:extLst>
              <a:ext uri="{FF2B5EF4-FFF2-40B4-BE49-F238E27FC236}">
                <a16:creationId xmlns:a16="http://schemas.microsoft.com/office/drawing/2014/main" id="{DFF8BB55-8CCD-43C8-944D-97389274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7D4F629-67FE-49A1-8812-FE2BE1D697A8}"/>
              </a:ext>
            </a:extLst>
          </p:cNvPr>
          <p:cNvSpPr txBox="1"/>
          <p:nvPr/>
        </p:nvSpPr>
        <p:spPr>
          <a:xfrm>
            <a:off x="4886324" y="389413"/>
            <a:ext cx="358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aanleiding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CECD470C-8C7A-4DDE-8868-9A524F69E053}"/>
              </a:ext>
            </a:extLst>
          </p:cNvPr>
          <p:cNvSpPr txBox="1">
            <a:spLocks/>
          </p:cNvSpPr>
          <p:nvPr/>
        </p:nvSpPr>
        <p:spPr>
          <a:xfrm>
            <a:off x="550417" y="1521192"/>
            <a:ext cx="11301272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None/>
              <a:tabLst/>
              <a:defRPr/>
            </a:pP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Signalen oplopende druk op de woningmarkt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Huisvesting voor starters gemeente Wijchen 18-23 jaar politiek item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Molenhuis in beeld als tijdelijke woonvorm aankomende 10 jaar.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Uitvraag marktpartijen, resultaat start 1</a:t>
            </a:r>
            <a:r>
              <a:rPr kumimoji="0" lang="nl-NL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230615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6A1E8-5DE6-4719-8ABB-46228D16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Flexwonen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2D3A5A-B0A1-45E2-8506-74D3F6B739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002" y="1607400"/>
            <a:ext cx="10425600" cy="3643200"/>
          </a:xfrm>
        </p:spPr>
        <p:txBody>
          <a:bodyPr/>
          <a:lstStyle/>
          <a:p>
            <a:r>
              <a:rPr lang="nl-NL" dirty="0"/>
              <a:t>Tijdelijke gebouwen</a:t>
            </a:r>
          </a:p>
          <a:p>
            <a:r>
              <a:rPr lang="nl-NL" dirty="0"/>
              <a:t>Tijdelijke locaties</a:t>
            </a:r>
          </a:p>
          <a:p>
            <a:r>
              <a:rPr lang="nl-NL" dirty="0"/>
              <a:t>Tijdelijke bewoning</a:t>
            </a:r>
          </a:p>
        </p:txBody>
      </p:sp>
    </p:spTree>
    <p:extLst>
      <p:ext uri="{BB962C8B-B14F-4D97-AF65-F5344CB8AC3E}">
        <p14:creationId xmlns:p14="http://schemas.microsoft.com/office/powerpoint/2010/main" val="191646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3" name="Afbeelding 2" descr="Afbeelding met hek, gebouw&#10;&#10;Automatisch gegenereerde beschrijving">
            <a:extLst>
              <a:ext uri="{FF2B5EF4-FFF2-40B4-BE49-F238E27FC236}">
                <a16:creationId xmlns:a16="http://schemas.microsoft.com/office/drawing/2014/main" id="{9C112137-6190-4BF4-AD09-B7787430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9" r="1021" b="94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69D9C3-604D-4BB1-AA86-ADB59A70BBD3}"/>
              </a:ext>
            </a:extLst>
          </p:cNvPr>
          <p:cNvSpPr txBox="1"/>
          <p:nvPr/>
        </p:nvSpPr>
        <p:spPr>
          <a:xfrm>
            <a:off x="2712720" y="574079"/>
            <a:ext cx="499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 liggen de kansen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191BD2-1920-4583-AD0D-15BD5B36EFAD}"/>
              </a:ext>
            </a:extLst>
          </p:cNvPr>
          <p:cNvSpPr txBox="1"/>
          <p:nvPr/>
        </p:nvSpPr>
        <p:spPr>
          <a:xfrm>
            <a:off x="838200" y="1582340"/>
            <a:ext cx="10998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(woonzorg) locaties die hun huidige functie gaan verliezen of inmiddels hebben verloren;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10656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(Tijdelijke) snelle nieuwe woonvormen stimuleren;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Leegstaande winkels transformeren naar woningen;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opgaven van het vastgoed- en sociale domein afwegen tegen de maatschappelijke waarde.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9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pic>
        <p:nvPicPr>
          <p:cNvPr id="17" name="Afbeelding 16" descr="Afbeelding met gebouw, buiten, auto, lucht&#10;&#10;Automatisch gegenereerde beschrijving">
            <a:extLst>
              <a:ext uri="{FF2B5EF4-FFF2-40B4-BE49-F238E27FC236}">
                <a16:creationId xmlns:a16="http://schemas.microsoft.com/office/drawing/2014/main" id="{A471102D-D8B4-464E-9CBF-E1428BD93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83"/>
          <a:stretch/>
        </p:blipFill>
        <p:spPr>
          <a:xfrm>
            <a:off x="1" y="0"/>
            <a:ext cx="12348452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4A42D50-A657-4524-ABBD-3344AFABF153}"/>
              </a:ext>
            </a:extLst>
          </p:cNvPr>
          <p:cNvSpPr/>
          <p:nvPr/>
        </p:nvSpPr>
        <p:spPr>
          <a:xfrm>
            <a:off x="2752164" y="1096766"/>
            <a:ext cx="707315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Betrek de juiste partijen bij het project: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Projectdrager (1 aanspreekpunt);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Gemeente;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Corporaties;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Ketenpartners (zorg);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 van locatie (omwonenden);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Evalueer met partijen en bewoners periodiek.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 voor de juiste: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Vorm van Investering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Wijze Stimulering;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Locatie;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Omvang van gebruik;		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Tijdspad.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Durf te ondernemen !!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 geeft het meeste rendement: niets doen of iets doen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841C208-265F-4604-AB14-1E15D53425D9}"/>
              </a:ext>
            </a:extLst>
          </p:cNvPr>
          <p:cNvSpPr txBox="1"/>
          <p:nvPr/>
        </p:nvSpPr>
        <p:spPr>
          <a:xfrm>
            <a:off x="4625266" y="229479"/>
            <a:ext cx="363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1065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Aanbevelingen</a:t>
            </a:r>
          </a:p>
        </p:txBody>
      </p:sp>
    </p:spTree>
    <p:extLst>
      <p:ext uri="{BB962C8B-B14F-4D97-AF65-F5344CB8AC3E}">
        <p14:creationId xmlns:p14="http://schemas.microsoft.com/office/powerpoint/2010/main" val="34551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300CC8-159E-4F20-97B9-E4107462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Huischmeesters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178FAC-F5E7-4474-B0D5-D0DD246699AF}"/>
              </a:ext>
            </a:extLst>
          </p:cNvPr>
          <p:cNvSpPr/>
          <p:nvPr/>
        </p:nvSpPr>
        <p:spPr>
          <a:xfrm>
            <a:off x="214312" y="6396037"/>
            <a:ext cx="11763375" cy="285750"/>
          </a:xfrm>
          <a:prstGeom prst="rect">
            <a:avLst/>
          </a:prstGeom>
          <a:solidFill>
            <a:srgbClr val="1065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DCAAE8-396C-458C-AED8-6980C001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F7B4D-ADD2-4E05-8490-D8262B2E60E6}" type="datetime1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2-12-2019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51349-70C0-44CF-A642-1C12953F924B}"/>
              </a:ext>
            </a:extLst>
          </p:cNvPr>
          <p:cNvSpPr txBox="1"/>
          <p:nvPr/>
        </p:nvSpPr>
        <p:spPr>
          <a:xfrm>
            <a:off x="4886324" y="6352143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Huischmeesters</a:t>
            </a:r>
          </a:p>
        </p:txBody>
      </p:sp>
      <p:pic>
        <p:nvPicPr>
          <p:cNvPr id="3" name="Afbeelding 2" descr="Afbeelding met hek, gebouw&#10;&#10;Automatisch gegenereerde beschrijving">
            <a:extLst>
              <a:ext uri="{FF2B5EF4-FFF2-40B4-BE49-F238E27FC236}">
                <a16:creationId xmlns:a16="http://schemas.microsoft.com/office/drawing/2014/main" id="{9C112137-6190-4BF4-AD09-B7787430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9" r="1021" b="94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0247FF-C70D-451A-A0B2-DD2C17B1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463" y="6392422"/>
            <a:ext cx="887425" cy="298890"/>
          </a:xfrm>
          <a:prstGeom prst="rect">
            <a:avLst/>
          </a:prstGeom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EB1D110-314A-4C8C-81C8-6EB52EC1B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76213"/>
            <a:ext cx="1795463" cy="10441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688198-EC2F-4224-98C0-329150C9E395}"/>
              </a:ext>
            </a:extLst>
          </p:cNvPr>
          <p:cNvSpPr txBox="1"/>
          <p:nvPr/>
        </p:nvSpPr>
        <p:spPr>
          <a:xfrm>
            <a:off x="3738880" y="386080"/>
            <a:ext cx="596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Puzzelstukjes">
            <a:extLst>
              <a:ext uri="{FF2B5EF4-FFF2-40B4-BE49-F238E27FC236}">
                <a16:creationId xmlns:a16="http://schemas.microsoft.com/office/drawing/2014/main" id="{ADDA7EED-AAF7-43B1-8332-D329C7F2C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15107" y="1696447"/>
            <a:ext cx="3042602" cy="3042602"/>
          </a:xfrm>
          <a:prstGeom prst="rect">
            <a:avLst/>
          </a:prstGeom>
        </p:spPr>
      </p:pic>
      <p:pic>
        <p:nvPicPr>
          <p:cNvPr id="21" name="Graphic 20" descr="Onderbreken">
            <a:extLst>
              <a:ext uri="{FF2B5EF4-FFF2-40B4-BE49-F238E27FC236}">
                <a16:creationId xmlns:a16="http://schemas.microsoft.com/office/drawing/2014/main" id="{460DBF72-5584-4C07-88F5-BDD83823E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05674" y="2479456"/>
            <a:ext cx="2104749" cy="21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Tijdelijke Woonunits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853716" y="1607400"/>
            <a:ext cx="10425600" cy="364320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Tijdelijk, flexibel, verplaatsbaar, circulair, demontabel,</a:t>
            </a:r>
            <a:br>
              <a:rPr lang="nl-NL" sz="2000" dirty="0"/>
            </a:br>
            <a:r>
              <a:rPr lang="nl-NL" sz="2000" dirty="0" err="1"/>
              <a:t>tiny</a:t>
            </a:r>
            <a:r>
              <a:rPr lang="nl-NL" sz="2000" dirty="0"/>
              <a:t>, stapelbaar, opvouwbaar, opblaasbaar</a:t>
            </a:r>
            <a:br>
              <a:rPr lang="nl-NL" sz="2000" dirty="0"/>
            </a:br>
            <a:r>
              <a:rPr lang="nl-NL" sz="1600" dirty="0"/>
              <a:t>Zie: </a:t>
            </a:r>
            <a:r>
              <a:rPr lang="nl-NL" sz="1600" dirty="0">
                <a:hlinkClick r:id="rId2"/>
              </a:rPr>
              <a:t>www.unitbank.nl</a:t>
            </a:r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468" y="1126402"/>
            <a:ext cx="3484697" cy="261585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622" y="4821686"/>
            <a:ext cx="3020686" cy="17050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A886C-0262-4820-8FEF-2205022B9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838" y="4763087"/>
            <a:ext cx="4755292" cy="16033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525D3A-7670-4A61-939C-DAEA7AE5D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0" y="3429000"/>
            <a:ext cx="2469094" cy="29080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6EA0F2-5E1D-4A16-A79B-B67CA3148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038" y="2664674"/>
            <a:ext cx="3243800" cy="18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4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Transformatie lege gebouwen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675216" y="1556792"/>
            <a:ext cx="7819200" cy="3643200"/>
          </a:xfrm>
        </p:spPr>
        <p:txBody>
          <a:bodyPr/>
          <a:lstStyle/>
          <a:p>
            <a:r>
              <a:rPr lang="nl-NL" sz="2000" dirty="0"/>
              <a:t>CBS: 2011-2017 = 42.000 woningen door transformatie</a:t>
            </a:r>
          </a:p>
          <a:p>
            <a:pPr marL="0" indent="0">
              <a:buNone/>
            </a:pPr>
            <a:r>
              <a:rPr lang="en-US" sz="2000" dirty="0"/>
              <a:t>   (</a:t>
            </a:r>
            <a:r>
              <a:rPr lang="nl-NL" sz="2000" dirty="0" err="1"/>
              <a:t>wv</a:t>
            </a:r>
            <a:r>
              <a:rPr lang="nl-NL" sz="2000" dirty="0"/>
              <a:t>. 40% uit kantoren)</a:t>
            </a:r>
          </a:p>
          <a:p>
            <a:r>
              <a:rPr lang="nl-NL" sz="2000" dirty="0"/>
              <a:t>Expertteam Transformatie helpt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935" y="0"/>
            <a:ext cx="3865612" cy="25886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3873144"/>
            <a:ext cx="4257761" cy="23600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BFFF92-64A4-4EF3-A027-E6D4F10CA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0" y="3017595"/>
            <a:ext cx="64198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4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Tijdelijk gebruik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519206" y="1999705"/>
            <a:ext cx="10425600" cy="3643200"/>
          </a:xfrm>
        </p:spPr>
        <p:txBody>
          <a:bodyPr/>
          <a:lstStyle/>
          <a:p>
            <a:endParaRPr lang="nl-NL" sz="2000" i="1" dirty="0"/>
          </a:p>
          <a:p>
            <a:r>
              <a:rPr lang="nl-NL" sz="2000" i="1" dirty="0"/>
              <a:t>“Het kan juridisch en planologisch snel” </a:t>
            </a:r>
          </a:p>
          <a:p>
            <a:r>
              <a:rPr lang="nl-NL" sz="2000" i="1" dirty="0"/>
              <a:t>“Het kan technisch eenvoudig”</a:t>
            </a:r>
          </a:p>
          <a:p>
            <a:r>
              <a:rPr lang="nl-NL" sz="2000" i="1" dirty="0"/>
              <a:t>“Het kan financieel rendabel”</a:t>
            </a:r>
          </a:p>
          <a:p>
            <a:endParaRPr lang="nl-NL" sz="2000" i="1" dirty="0"/>
          </a:p>
          <a:p>
            <a:r>
              <a:rPr lang="nl-NL" sz="2000" dirty="0"/>
              <a:t>Vereist wel een doorzetter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694" y="3507625"/>
            <a:ext cx="4516127" cy="26150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522" y="2319369"/>
            <a:ext cx="2152568" cy="30201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043C2FA-5C72-44D6-81F9-BD82AC31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340" y="274676"/>
            <a:ext cx="5837460" cy="20512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11F50FB-24BE-4129-A238-E9FBAC5C86D8}"/>
              </a:ext>
            </a:extLst>
          </p:cNvPr>
          <p:cNvSpPr/>
          <p:nvPr/>
        </p:nvSpPr>
        <p:spPr>
          <a:xfrm>
            <a:off x="6076740" y="611779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>
                <a:hlinkClick r:id="rId5"/>
              </a:rPr>
              <a:t>https://www.platform31.nl/publicaties/factsheet-flexwonen-tijdelijk-gebruik-van-vastgoed</a:t>
            </a:r>
            <a:endParaRPr lang="nl-NL" sz="12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671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Motieven en vormen van flexwonen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1473728" y="1916832"/>
            <a:ext cx="7819200" cy="3643200"/>
          </a:xfrm>
        </p:spPr>
        <p:txBody>
          <a:bodyPr/>
          <a:lstStyle/>
          <a:p>
            <a:r>
              <a:rPr lang="nl-NL" sz="2000" dirty="0"/>
              <a:t>Tijdelijke oplossing voor </a:t>
            </a:r>
            <a:r>
              <a:rPr lang="nl-NL" sz="2000" dirty="0" err="1"/>
              <a:t>bijv</a:t>
            </a:r>
            <a:r>
              <a:rPr lang="nl-NL" sz="2000" dirty="0"/>
              <a:t>: uit-huis-jongeren; huis-is-nog-niet-klaar; tijdelijke doelgroepen; logies voor flexwerkers</a:t>
            </a:r>
          </a:p>
          <a:p>
            <a:r>
              <a:rPr lang="nl-NL" sz="2000" dirty="0"/>
              <a:t>In krappe en ruime woningmarkten</a:t>
            </a:r>
          </a:p>
          <a:p>
            <a:r>
              <a:rPr lang="nl-NL" sz="2000" dirty="0"/>
              <a:t>Om jonge starters in het dorp te behouden</a:t>
            </a:r>
          </a:p>
          <a:p>
            <a:r>
              <a:rPr lang="nl-NL" sz="2000" dirty="0"/>
              <a:t>Minder leegstand en meer leefbaarheid</a:t>
            </a:r>
          </a:p>
          <a:p>
            <a:r>
              <a:rPr lang="nl-NL" sz="2000" dirty="0"/>
              <a:t>10% zoekt flex: dus 90% is </a:t>
            </a:r>
            <a:r>
              <a:rPr lang="nl-NL" sz="2000" i="1" dirty="0"/>
              <a:t>niet </a:t>
            </a:r>
            <a:r>
              <a:rPr lang="nl-NL" sz="2000" dirty="0"/>
              <a:t>tijdelijk</a:t>
            </a:r>
          </a:p>
          <a:p>
            <a:r>
              <a:rPr lang="nl-NL" sz="2000" dirty="0"/>
              <a:t>Tijdelijk wonen is geen eindstation</a:t>
            </a:r>
          </a:p>
          <a:p>
            <a:r>
              <a:rPr lang="nl-NL" sz="2000" dirty="0"/>
              <a:t>En is aanvullend op reguliere woningmarkt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211" y="2304290"/>
            <a:ext cx="2362016" cy="35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8C814-B73D-4C70-9CB3-06A2C01A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Hulpmiddelen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02B085-95AF-4B03-9244-4E2897E442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FE11DC-9BBB-4F2F-A1B3-42EF52CE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70" y="964800"/>
            <a:ext cx="6289066" cy="444549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0FCDA6-511C-4187-B1D5-6E68F603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2807825"/>
            <a:ext cx="5757516" cy="40700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747D104-9F37-48F8-811D-3FA7FC08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466" y="680711"/>
            <a:ext cx="4206605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46001"/>
      </p:ext>
    </p:extLst>
  </p:cSld>
  <p:clrMapOvr>
    <a:masterClrMapping/>
  </p:clrMapOvr>
</p:sld>
</file>

<file path=ppt/theme/theme1.xml><?xml version="1.0" encoding="utf-8"?>
<a:theme xmlns:a="http://schemas.openxmlformats.org/drawingml/2006/main" name="Platform31 - geel">
  <a:themeElements>
    <a:clrScheme name="Platform31 PP 16x9">
      <a:dk1>
        <a:sysClr val="windowText" lastClr="000000"/>
      </a:dk1>
      <a:lt1>
        <a:sysClr val="window" lastClr="FFFFFF"/>
      </a:lt1>
      <a:dk2>
        <a:srgbClr val="FDE727"/>
      </a:dk2>
      <a:lt2>
        <a:srgbClr val="FFFFFF"/>
      </a:lt2>
      <a:accent1>
        <a:srgbClr val="E04E39"/>
      </a:accent1>
      <a:accent2>
        <a:srgbClr val="00AFD7"/>
      </a:accent2>
      <a:accent3>
        <a:srgbClr val="B6BD0E"/>
      </a:accent3>
      <a:accent4>
        <a:srgbClr val="FDE727"/>
      </a:accent4>
      <a:accent5>
        <a:srgbClr val="7A99AC"/>
      </a:accent5>
      <a:accent6>
        <a:srgbClr val="DDDDDD"/>
      </a:accent6>
      <a:hlink>
        <a:srgbClr val="E04E39"/>
      </a:hlink>
      <a:folHlink>
        <a:srgbClr val="E04E39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presentatie Platform31 (missie, aanpak, trends)" id="{C2E85562-CED7-4A7E-8DF9-8B0560F8A1C8}" vid="{B4481977-EF0F-4EFC-BCC4-F89355B79ABD}"/>
    </a:ext>
  </a:extLst>
</a:theme>
</file>

<file path=ppt/theme/theme10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atform31 - blauw">
  <a:themeElements>
    <a:clrScheme name="Platform31 PP blauw">
      <a:dk1>
        <a:sysClr val="windowText" lastClr="000000"/>
      </a:dk1>
      <a:lt1>
        <a:sysClr val="window" lastClr="FFFFFF"/>
      </a:lt1>
      <a:dk2>
        <a:srgbClr val="00AFD7"/>
      </a:dk2>
      <a:lt2>
        <a:srgbClr val="FFFFFF"/>
      </a:lt2>
      <a:accent1>
        <a:srgbClr val="E04E39"/>
      </a:accent1>
      <a:accent2>
        <a:srgbClr val="00AFD7"/>
      </a:accent2>
      <a:accent3>
        <a:srgbClr val="B6BD0E"/>
      </a:accent3>
      <a:accent4>
        <a:srgbClr val="FDE727"/>
      </a:accent4>
      <a:accent5>
        <a:srgbClr val="7A99AC"/>
      </a:accent5>
      <a:accent6>
        <a:srgbClr val="DDDDDD"/>
      </a:accent6>
      <a:hlink>
        <a:srgbClr val="E04E39"/>
      </a:hlink>
      <a:folHlink>
        <a:srgbClr val="E04E39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presentatie Platform31 (missie, aanpak, trends)" id="{C2E85562-CED7-4A7E-8DF9-8B0560F8A1C8}" vid="{BF5D0D5F-41B8-4F18-8E2D-D968FB06D71A}"/>
    </a:ext>
  </a:extLst>
</a:theme>
</file>

<file path=ppt/theme/theme3.xml><?xml version="1.0" encoding="utf-8"?>
<a:theme xmlns:a="http://schemas.openxmlformats.org/drawingml/2006/main" name="Platform31 - groen">
  <a:themeElements>
    <a:clrScheme name="Platform31 PP groen">
      <a:dk1>
        <a:sysClr val="windowText" lastClr="000000"/>
      </a:dk1>
      <a:lt1>
        <a:sysClr val="window" lastClr="FFFFFF"/>
      </a:lt1>
      <a:dk2>
        <a:srgbClr val="B6BD0E"/>
      </a:dk2>
      <a:lt2>
        <a:srgbClr val="FFFFFF"/>
      </a:lt2>
      <a:accent1>
        <a:srgbClr val="E04E39"/>
      </a:accent1>
      <a:accent2>
        <a:srgbClr val="00AFD7"/>
      </a:accent2>
      <a:accent3>
        <a:srgbClr val="B6BD0E"/>
      </a:accent3>
      <a:accent4>
        <a:srgbClr val="FDE727"/>
      </a:accent4>
      <a:accent5>
        <a:srgbClr val="7A99AC"/>
      </a:accent5>
      <a:accent6>
        <a:srgbClr val="DDDDDD"/>
      </a:accent6>
      <a:hlink>
        <a:srgbClr val="E04E39"/>
      </a:hlink>
      <a:folHlink>
        <a:srgbClr val="E04E39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presentatie Platform31 (missie, aanpak, trends)" id="{C2E85562-CED7-4A7E-8DF9-8B0560F8A1C8}" vid="{2066B61D-9D53-4289-89C1-3692C5754A74}"/>
    </a:ext>
  </a:extLst>
</a:theme>
</file>

<file path=ppt/theme/theme4.xml><?xml version="1.0" encoding="utf-8"?>
<a:theme xmlns:a="http://schemas.openxmlformats.org/drawingml/2006/main" name="Platform31 - rood">
  <a:themeElements>
    <a:clrScheme name="Platform31 PP rood">
      <a:dk1>
        <a:sysClr val="windowText" lastClr="000000"/>
      </a:dk1>
      <a:lt1>
        <a:sysClr val="window" lastClr="FFFFFF"/>
      </a:lt1>
      <a:dk2>
        <a:srgbClr val="E04E39"/>
      </a:dk2>
      <a:lt2>
        <a:srgbClr val="FFFFFF"/>
      </a:lt2>
      <a:accent1>
        <a:srgbClr val="E04E39"/>
      </a:accent1>
      <a:accent2>
        <a:srgbClr val="00AFD7"/>
      </a:accent2>
      <a:accent3>
        <a:srgbClr val="B6BD0E"/>
      </a:accent3>
      <a:accent4>
        <a:srgbClr val="FDE727"/>
      </a:accent4>
      <a:accent5>
        <a:srgbClr val="7A99AC"/>
      </a:accent5>
      <a:accent6>
        <a:srgbClr val="DDDDDD"/>
      </a:accent6>
      <a:hlink>
        <a:srgbClr val="E04E39"/>
      </a:hlink>
      <a:folHlink>
        <a:srgbClr val="E04E39"/>
      </a:folHlink>
    </a:clrScheme>
    <a:fontScheme name="Platform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presentatie Platform31 (missie, aanpak, trends)" id="{C2E85562-CED7-4A7E-8DF9-8B0560F8A1C8}" vid="{A1DEADFF-C328-451A-AA4C-0B004E0894BE}"/>
    </a:ext>
  </a:extLst>
</a:theme>
</file>

<file path=ppt/theme/theme5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BLAD PP 2018 5" id="{D99516C1-1C68-41B2-BDEF-D74AEBC59358}" vid="{CCD54146-3D7D-4902-9670-2D8220D025BB}"/>
    </a:ext>
  </a:extLst>
</a:theme>
</file>

<file path=ppt/theme/theme7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BLAD PP 2018 5" id="{D99516C1-1C68-41B2-BDEF-D74AEBC59358}" vid="{62AB9954-F408-450C-99AC-9360C43D222F}"/>
    </a:ext>
  </a:extLst>
</a:theme>
</file>

<file path=ppt/theme/theme8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BLAD PP 2018 5" id="{D99516C1-1C68-41B2-BDEF-D74AEBC59358}" vid="{EDB34474-C0C5-4316-BB00-B0E5D3D0F9CC}"/>
    </a:ext>
  </a:extLst>
</a:theme>
</file>

<file path=ppt/theme/theme9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BLAD PP 2018 5" id="{D99516C1-1C68-41B2-BDEF-D74AEBC59358}" vid="{1183B6F5-AC8A-44ED-992D-8F3178F5CE6B}"/>
    </a:ext>
  </a:extLst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</TotalTime>
  <Words>882</Words>
  <Application>Microsoft Office PowerPoint</Application>
  <PresentationFormat>Breedbeeld</PresentationFormat>
  <Paragraphs>290</Paragraphs>
  <Slides>42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42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Century Gothic</vt:lpstr>
      <vt:lpstr>Courier New</vt:lpstr>
      <vt:lpstr>Franklin Gothic Book</vt:lpstr>
      <vt:lpstr>VAG Rounded Std Light</vt:lpstr>
      <vt:lpstr>Variable-Black</vt:lpstr>
      <vt:lpstr>Wingdings</vt:lpstr>
      <vt:lpstr>Wingdings 2</vt:lpstr>
      <vt:lpstr>Platform31 - geel</vt:lpstr>
      <vt:lpstr>Platform31 - blauw</vt:lpstr>
      <vt:lpstr>Platform31 - groen</vt:lpstr>
      <vt:lpstr>Platform31 - rood</vt:lpstr>
      <vt:lpstr>Aangepast ontwerp</vt:lpstr>
      <vt:lpstr>1_Kantoorthema</vt:lpstr>
      <vt:lpstr>2_Kantoorthema</vt:lpstr>
      <vt:lpstr>3_Kantoorthema</vt:lpstr>
      <vt:lpstr>Kantoorthema</vt:lpstr>
      <vt:lpstr>4_Kantoorthema</vt:lpstr>
      <vt:lpstr>Flexwonen in Zeeland Huisvesting spoedzoekers: inspirerende praktijkvoorbeelden</vt:lpstr>
      <vt:lpstr>Introductie</vt:lpstr>
      <vt:lpstr>Flexwonen is steeds meer nodig</vt:lpstr>
      <vt:lpstr>Flexwonen</vt:lpstr>
      <vt:lpstr>Tijdelijke Woonunits</vt:lpstr>
      <vt:lpstr>Transformatie lege gebouwen</vt:lpstr>
      <vt:lpstr>Tijdelijk gebruik</vt:lpstr>
      <vt:lpstr>Motieven en vormen van flexwonen</vt:lpstr>
      <vt:lpstr>Hulpmiddelen</vt:lpstr>
      <vt:lpstr>Tientallen voorbeelden Flexwonen</vt:lpstr>
      <vt:lpstr>Wie ‘doet’ flexwonen?</vt:lpstr>
      <vt:lpstr>Flex: aan de slag!</vt:lpstr>
      <vt:lpstr>PowerPoint-presentatie</vt:lpstr>
      <vt:lpstr>PowerPoint-presentatie</vt:lpstr>
      <vt:lpstr>Wie zijn wij</vt:lpstr>
      <vt:lpstr>De vraag naar woningen is groot, maar er zijn geen locaties beschikbaar</vt:lpstr>
      <vt:lpstr>PowerPoint-presentatie</vt:lpstr>
      <vt:lpstr>PowerPoint-presentatie</vt:lpstr>
      <vt:lpstr>Realisatie tijdlijn</vt:lpstr>
      <vt:lpstr>PowerPoint-presentatie</vt:lpstr>
      <vt:lpstr>PowerPoint-presentatie</vt:lpstr>
      <vt:lpstr>PowerPoint-presentatie</vt:lpstr>
      <vt:lpstr>Begeleidingscommissie als extra ondersteuning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Natasja van der Veer</dc:creator>
  <dc:description>Template by Orange Pepper_x000d_
2012-2018</dc:description>
  <cp:lastModifiedBy>Asselot M.B. (Monique)</cp:lastModifiedBy>
  <cp:revision>114</cp:revision>
  <cp:lastPrinted>2018-12-03T08:16:03Z</cp:lastPrinted>
  <dcterms:created xsi:type="dcterms:W3CDTF">2018-10-18T09:49:02Z</dcterms:created>
  <dcterms:modified xsi:type="dcterms:W3CDTF">2019-12-02T15:58:33Z</dcterms:modified>
</cp:coreProperties>
</file>